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png&amp;ehk=fyoUFI64Xstq6M5LPXstuQ&amp;r=0&amp;pid=OfficeInsert" ContentType="image/png"/>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0" r:id="rId1"/>
  </p:sldMasterIdLst>
  <p:notesMasterIdLst>
    <p:notesMasterId r:id="rId34"/>
  </p:notesMasterIdLst>
  <p:sldIdLst>
    <p:sldId id="280" r:id="rId2"/>
    <p:sldId id="289" r:id="rId3"/>
    <p:sldId id="290" r:id="rId4"/>
    <p:sldId id="258" r:id="rId5"/>
    <p:sldId id="277" r:id="rId6"/>
    <p:sldId id="291" r:id="rId7"/>
    <p:sldId id="300" r:id="rId8"/>
    <p:sldId id="301" r:id="rId9"/>
    <p:sldId id="302" r:id="rId10"/>
    <p:sldId id="303" r:id="rId11"/>
    <p:sldId id="304" r:id="rId12"/>
    <p:sldId id="305" r:id="rId13"/>
    <p:sldId id="306" r:id="rId14"/>
    <p:sldId id="307" r:id="rId15"/>
    <p:sldId id="292" r:id="rId16"/>
    <p:sldId id="293" r:id="rId17"/>
    <p:sldId id="294" r:id="rId18"/>
    <p:sldId id="317" r:id="rId19"/>
    <p:sldId id="295" r:id="rId20"/>
    <p:sldId id="296" r:id="rId21"/>
    <p:sldId id="297" r:id="rId22"/>
    <p:sldId id="298" r:id="rId23"/>
    <p:sldId id="308" r:id="rId24"/>
    <p:sldId id="309" r:id="rId25"/>
    <p:sldId id="310" r:id="rId26"/>
    <p:sldId id="311" r:id="rId27"/>
    <p:sldId id="312" r:id="rId28"/>
    <p:sldId id="313" r:id="rId29"/>
    <p:sldId id="314" r:id="rId30"/>
    <p:sldId id="315" r:id="rId31"/>
    <p:sldId id="299" r:id="rId32"/>
    <p:sldId id="31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4" autoAdjust="0"/>
    <p:restoredTop sz="71317" autoAdjust="0"/>
  </p:normalViewPr>
  <p:slideViewPr>
    <p:cSldViewPr snapToGrid="0">
      <p:cViewPr>
        <p:scale>
          <a:sx n="62" d="100"/>
          <a:sy n="62" d="100"/>
        </p:scale>
        <p:origin x="1216" y="496"/>
      </p:cViewPr>
      <p:guideLst/>
    </p:cSldViewPr>
  </p:slideViewPr>
  <p:notesTextViewPr>
    <p:cViewPr>
      <p:scale>
        <a:sx n="120" d="100"/>
        <a:sy n="12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A01396-59CF-4B05-A2E0-E6EE0BAF13EA}" type="datetimeFigureOut">
              <a:rPr lang="en-GB" smtClean="0"/>
              <a:t>30/03/2017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EC736-FF3D-48B1-91B4-B3A16A5CBC49}" type="slidenum">
              <a:rPr lang="en-GB" smtClean="0"/>
              <a:t>‹#›</a:t>
            </a:fld>
            <a:endParaRPr lang="en-GB"/>
          </a:p>
        </p:txBody>
      </p:sp>
    </p:spTree>
    <p:extLst>
      <p:ext uri="{BB962C8B-B14F-4D97-AF65-F5344CB8AC3E}">
        <p14:creationId xmlns:p14="http://schemas.microsoft.com/office/powerpoint/2010/main" val="397576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guys </a:t>
            </a:r>
            <a:r>
              <a:rPr lang="en-US" dirty="0"/>
              <a:t>,</a:t>
            </a:r>
            <a:r>
              <a:rPr lang="en-US" baseline="0" dirty="0"/>
              <a:t> we are team </a:t>
            </a:r>
            <a:r>
              <a:rPr lang="en-US" baseline="0" dirty="0" err="1"/>
              <a:t>workIT</a:t>
            </a:r>
            <a:r>
              <a:rPr lang="en-US" baseline="0" dirty="0"/>
              <a:t>. today we will be presenting our </a:t>
            </a:r>
            <a:r>
              <a:rPr lang="en-US" baseline="0" dirty="0" err="1" smtClean="0"/>
              <a:t>evaulation</a:t>
            </a:r>
            <a:r>
              <a:rPr lang="en-US" baseline="0" dirty="0" smtClean="0"/>
              <a:t> for our WorkIt </a:t>
            </a:r>
            <a:r>
              <a:rPr lang="en-US" baseline="0" dirty="0"/>
              <a:t>time management and lifestyle application. </a:t>
            </a:r>
            <a:endParaRPr lang="en-US" dirty="0"/>
          </a:p>
        </p:txBody>
      </p:sp>
      <p:sp>
        <p:nvSpPr>
          <p:cNvPr id="4" name="Slide Number Placeholder 3"/>
          <p:cNvSpPr>
            <a:spLocks noGrp="1"/>
          </p:cNvSpPr>
          <p:nvPr>
            <p:ph type="sldNum" sz="quarter" idx="10"/>
          </p:nvPr>
        </p:nvSpPr>
        <p:spPr/>
        <p:txBody>
          <a:bodyPr/>
          <a:lstStyle/>
          <a:p>
            <a:fld id="{119FC18E-D674-431C-8AF3-F1580185FE76}" type="slidenum">
              <a:rPr lang="en-US" smtClean="0"/>
              <a:t>1</a:t>
            </a:fld>
            <a:endParaRPr lang="en-US"/>
          </a:p>
        </p:txBody>
      </p:sp>
    </p:spTree>
    <p:extLst>
      <p:ext uri="{BB962C8B-B14F-4D97-AF65-F5344CB8AC3E}">
        <p14:creationId xmlns:p14="http://schemas.microsoft.com/office/powerpoint/2010/main" val="1258667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the user’s feedback becomes more authentic</a:t>
            </a:r>
            <a:r>
              <a:rPr lang="en-GB" baseline="0" dirty="0"/>
              <a:t> because the information or the understanding they got is still fresh in their minds and therefore their feedback brings more meaning to table </a:t>
            </a:r>
          </a:p>
          <a:p>
            <a:endParaRPr lang="en-GB" baseline="0" dirty="0"/>
          </a:p>
          <a:p>
            <a:r>
              <a:rPr lang="en-GB" baseline="0" dirty="0"/>
              <a:t>2- this especially important because it in the real world people use apps without human instruction on how to use the app. So the think aloud protocol was important in this context because people can freely use the app and share their immediate thoughts</a:t>
            </a:r>
          </a:p>
          <a:p>
            <a:endParaRPr lang="en-GB" baseline="0" dirty="0"/>
          </a:p>
          <a:p>
            <a:r>
              <a:rPr lang="en-GB" baseline="0" dirty="0"/>
              <a:t>3- meaning we did not inform or handed the users instruction and it was more of a hands off approach (interact with the system and give us feedback as you go along)</a:t>
            </a:r>
          </a:p>
          <a:p>
            <a:endParaRPr lang="en-GB" baseline="0" dirty="0"/>
          </a:p>
          <a:p>
            <a:r>
              <a:rPr lang="en-GB" baseline="0" dirty="0"/>
              <a:t>4- because the users can</a:t>
            </a:r>
          </a:p>
          <a:p>
            <a:endParaRPr lang="en-GB" baseline="0" dirty="0"/>
          </a:p>
          <a:p>
            <a:r>
              <a:rPr lang="en-GB" baseline="0" dirty="0"/>
              <a:t>5- because things that we did not think about can arise in this process  </a:t>
            </a:r>
          </a:p>
          <a:p>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10</a:t>
            </a:fld>
            <a:endParaRPr lang="en-GB"/>
          </a:p>
        </p:txBody>
      </p:sp>
    </p:spTree>
    <p:extLst>
      <p:ext uri="{BB962C8B-B14F-4D97-AF65-F5344CB8AC3E}">
        <p14:creationId xmlns:p14="http://schemas.microsoft.com/office/powerpoint/2010/main" val="1934004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We</a:t>
            </a:r>
            <a:r>
              <a:rPr lang="en-GB" baseline="0" dirty="0"/>
              <a:t> created a table with a list of to do tasks that the user has to complete one by one while we timed them</a:t>
            </a:r>
          </a:p>
          <a:p>
            <a:endParaRPr lang="en-GB" baseline="0" dirty="0"/>
          </a:p>
          <a:p>
            <a:r>
              <a:rPr lang="en-GB" baseline="0" dirty="0"/>
              <a:t>2-when they finish the process we tell them to gives a short feedback or remark before we carry on with remaining tasks  </a:t>
            </a:r>
          </a:p>
          <a:p>
            <a:endParaRPr lang="en-GB" baseline="0" dirty="0"/>
          </a:p>
          <a:p>
            <a:r>
              <a:rPr lang="en-GB" baseline="0" dirty="0"/>
              <a:t>3- to see how long it took them to complete the tasks and if they completed the task how long did it take them to do so (because the completion time gives us a hint if the process is straight forward or if it can be simplified further)</a:t>
            </a:r>
          </a:p>
          <a:p>
            <a:endParaRPr lang="en-GB" baseline="0" dirty="0"/>
          </a:p>
          <a:p>
            <a:r>
              <a:rPr lang="en-GB" baseline="0" dirty="0"/>
              <a:t>4- errors were highlighted also to see if the users browsed through the app to find a particular feature </a:t>
            </a:r>
          </a:p>
          <a:p>
            <a:endParaRPr lang="en-GB" baseline="0" dirty="0"/>
          </a:p>
          <a:p>
            <a:r>
              <a:rPr lang="en-GB" baseline="0" dirty="0"/>
              <a:t>5- in the end of every task we took some notes to record how the process fell through  as observers </a:t>
            </a:r>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11</a:t>
            </a:fld>
            <a:endParaRPr lang="en-GB"/>
          </a:p>
        </p:txBody>
      </p:sp>
    </p:spTree>
    <p:extLst>
      <p:ext uri="{BB962C8B-B14F-4D97-AF65-F5344CB8AC3E}">
        <p14:creationId xmlns:p14="http://schemas.microsoft.com/office/powerpoint/2010/main" val="375495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CEC736-FF3D-48B1-91B4-B3A16A5CBC49}" type="slidenum">
              <a:rPr lang="en-GB" smtClean="0"/>
              <a:t>12</a:t>
            </a:fld>
            <a:endParaRPr lang="en-GB"/>
          </a:p>
        </p:txBody>
      </p:sp>
    </p:spTree>
    <p:extLst>
      <p:ext uri="{BB962C8B-B14F-4D97-AF65-F5344CB8AC3E}">
        <p14:creationId xmlns:p14="http://schemas.microsoft.com/office/powerpoint/2010/main" val="1984038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variables</a:t>
            </a:r>
            <a:r>
              <a:rPr lang="en-US" baseline="0" dirty="0"/>
              <a:t> were used as a visual scale to understand the response of the interview questions and were users fit in that scale. </a:t>
            </a:r>
            <a:endParaRPr lang="en-US" dirty="0"/>
          </a:p>
        </p:txBody>
      </p:sp>
      <p:sp>
        <p:nvSpPr>
          <p:cNvPr id="4" name="Slide Number Placeholder 3"/>
          <p:cNvSpPr>
            <a:spLocks noGrp="1"/>
          </p:cNvSpPr>
          <p:nvPr>
            <p:ph type="sldNum" sz="quarter" idx="10"/>
          </p:nvPr>
        </p:nvSpPr>
        <p:spPr/>
        <p:txBody>
          <a:bodyPr/>
          <a:lstStyle/>
          <a:p>
            <a:fld id="{89CEC736-FF3D-48B1-91B4-B3A16A5CBC49}" type="slidenum">
              <a:rPr lang="en-GB" smtClean="0"/>
              <a:t>13</a:t>
            </a:fld>
            <a:endParaRPr lang="en-GB"/>
          </a:p>
        </p:txBody>
      </p:sp>
    </p:spTree>
    <p:extLst>
      <p:ext uri="{BB962C8B-B14F-4D97-AF65-F5344CB8AC3E}">
        <p14:creationId xmlns:p14="http://schemas.microsoft.com/office/powerpoint/2010/main" val="1920621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EC736-FF3D-48B1-91B4-B3A16A5CBC49}" type="slidenum">
              <a:rPr lang="en-GB" smtClean="0"/>
              <a:t>14</a:t>
            </a:fld>
            <a:endParaRPr lang="en-GB"/>
          </a:p>
        </p:txBody>
      </p:sp>
    </p:spTree>
    <p:extLst>
      <p:ext uri="{BB962C8B-B14F-4D97-AF65-F5344CB8AC3E}">
        <p14:creationId xmlns:p14="http://schemas.microsoft.com/office/powerpoint/2010/main" val="139914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After getting the participants to perform activities with the application, we asked them to take part in an interview which would help us get useful information about the application from their perspective, positive, negative and constructive feedback.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recorded the interviews both audio and video for further analysis, to replay what the users had to say about the application and to revise their reactions to certain questions. Because face expressions say more than words where someone may say they like something their face might make a different expression.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data from the interviews helped us realise where the application had met the requirements set in the design phase, and where it didn’t. It also helped us to see if the aim of the application was clear enough to the user.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dirty="0"/>
              <a:t>We then used an iterative data analysis method to break down and analyse the data, to transform it into useful information that we could use to finalise the prototype. </a:t>
            </a:r>
          </a:p>
        </p:txBody>
      </p:sp>
      <p:sp>
        <p:nvSpPr>
          <p:cNvPr id="4" name="Slide Number Placeholder 3"/>
          <p:cNvSpPr>
            <a:spLocks noGrp="1"/>
          </p:cNvSpPr>
          <p:nvPr>
            <p:ph type="sldNum" sz="quarter" idx="10"/>
          </p:nvPr>
        </p:nvSpPr>
        <p:spPr/>
        <p:txBody>
          <a:bodyPr/>
          <a:lstStyle/>
          <a:p>
            <a:fld id="{89CEC736-FF3D-48B1-91B4-B3A16A5CBC49}" type="slidenum">
              <a:rPr lang="en-GB" smtClean="0"/>
              <a:t>15</a:t>
            </a:fld>
            <a:endParaRPr lang="en-GB" dirty="0"/>
          </a:p>
        </p:txBody>
      </p:sp>
    </p:spTree>
    <p:extLst>
      <p:ext uri="{BB962C8B-B14F-4D97-AF65-F5344CB8AC3E}">
        <p14:creationId xmlns:p14="http://schemas.microsoft.com/office/powerpoint/2010/main" val="651615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analysed the interview data that we gathered by simplifying the answers that were given. </a:t>
            </a:r>
          </a:p>
          <a:p>
            <a:endParaRPr lang="en-GB" dirty="0"/>
          </a:p>
          <a:p>
            <a:r>
              <a:rPr lang="en-GB" dirty="0"/>
              <a:t>The columns are the participants answers.</a:t>
            </a:r>
          </a:p>
          <a:p>
            <a:r>
              <a:rPr lang="en-GB" dirty="0"/>
              <a:t>While the rows are the question number answer.</a:t>
            </a:r>
          </a:p>
          <a:p>
            <a:endParaRPr lang="en-GB" dirty="0"/>
          </a:p>
          <a:p>
            <a:r>
              <a:rPr lang="en-GB" dirty="0"/>
              <a:t>So for example, for question 1 (Q1) all the participants answers were positive about their overall reaction to the application.</a:t>
            </a:r>
          </a:p>
          <a:p>
            <a:endParaRPr lang="en-GB" dirty="0"/>
          </a:p>
          <a:p>
            <a:r>
              <a:rPr lang="en-GB" dirty="0"/>
              <a:t>Whereas for question 2 (Q2) 4 participants stated that the target audience for the WorkIt application are students where 3 participants stated that the target audience for the application are others than students.</a:t>
            </a:r>
          </a:p>
          <a:p>
            <a:endParaRPr lang="en-GB" dirty="0"/>
          </a:p>
          <a:p>
            <a:r>
              <a:rPr lang="en-GB" dirty="0"/>
              <a:t>We did this because it then allowed us to create charts.</a:t>
            </a:r>
          </a:p>
          <a:p>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16</a:t>
            </a:fld>
            <a:endParaRPr lang="en-GB" dirty="0"/>
          </a:p>
        </p:txBody>
      </p:sp>
    </p:spTree>
    <p:extLst>
      <p:ext uri="{BB962C8B-B14F-4D97-AF65-F5344CB8AC3E}">
        <p14:creationId xmlns:p14="http://schemas.microsoft.com/office/powerpoint/2010/main" val="2015135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17</a:t>
            </a:fld>
            <a:endParaRPr lang="en-GB" dirty="0"/>
          </a:p>
        </p:txBody>
      </p:sp>
    </p:spTree>
    <p:extLst>
      <p:ext uri="{BB962C8B-B14F-4D97-AF65-F5344CB8AC3E}">
        <p14:creationId xmlns:p14="http://schemas.microsoft.com/office/powerpoint/2010/main" val="65055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creating pie charts we were then able to see percentages. You can’t see this from the screenshot as it would have crowded the slide too much. I’m not going to go through the pie charts as the next slide will cover the finalised information that we gathered through using this process of analysing.</a:t>
            </a:r>
          </a:p>
          <a:p>
            <a:endParaRPr lang="en-GB" dirty="0"/>
          </a:p>
          <a:p>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18</a:t>
            </a:fld>
            <a:endParaRPr lang="en-GB" dirty="0"/>
          </a:p>
        </p:txBody>
      </p:sp>
    </p:spTree>
    <p:extLst>
      <p:ext uri="{BB962C8B-B14F-4D97-AF65-F5344CB8AC3E}">
        <p14:creationId xmlns:p14="http://schemas.microsoft.com/office/powerpoint/2010/main" val="551333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19</a:t>
            </a:fld>
            <a:endParaRPr lang="en-GB" dirty="0"/>
          </a:p>
        </p:txBody>
      </p:sp>
    </p:spTree>
    <p:extLst>
      <p:ext uri="{BB962C8B-B14F-4D97-AF65-F5344CB8AC3E}">
        <p14:creationId xmlns:p14="http://schemas.microsoft.com/office/powerpoint/2010/main" val="64892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None/>
            </a:pPr>
            <a:r>
              <a:rPr lang="en-US" sz="1200" dirty="0">
                <a:latin typeface="Arial" charset="0"/>
                <a:ea typeface="Arial" charset="0"/>
                <a:cs typeface="Arial" charset="0"/>
              </a:rPr>
              <a:t>Lets</a:t>
            </a:r>
            <a:r>
              <a:rPr lang="en-US" sz="1200" baseline="0" dirty="0">
                <a:latin typeface="Arial" charset="0"/>
                <a:ea typeface="Arial" charset="0"/>
                <a:cs typeface="Arial" charset="0"/>
              </a:rPr>
              <a:t> first start with a recap of the previous phase, in the first phase </a:t>
            </a:r>
            <a:r>
              <a:rPr lang="en-US" sz="1200" dirty="0">
                <a:latin typeface="Arial" charset="0"/>
                <a:ea typeface="Arial" charset="0"/>
                <a:cs typeface="Arial" charset="0"/>
              </a:rPr>
              <a:t>We conducted interviews and questioners to gather valuable data to analyze and understand users needs.</a:t>
            </a:r>
            <a:r>
              <a:rPr lang="en-US" sz="1200" baseline="0" dirty="0">
                <a:latin typeface="Arial" charset="0"/>
                <a:ea typeface="Arial" charset="0"/>
                <a:cs typeface="Arial" charset="0"/>
              </a:rPr>
              <a:t> Then </a:t>
            </a:r>
            <a:r>
              <a:rPr lang="en-US" sz="1200" dirty="0">
                <a:latin typeface="Arial" charset="0"/>
                <a:ea typeface="Arial" charset="0"/>
                <a:cs typeface="Arial" charset="0"/>
              </a:rPr>
              <a:t>Use the analyzed data to help aid in the design of our time management application.</a:t>
            </a:r>
          </a:p>
          <a:p>
            <a:pPr>
              <a:buFont typeface="Arial" charset="0"/>
              <a:buNone/>
            </a:pPr>
            <a:endParaRPr lang="en-US" sz="1200" dirty="0">
              <a:latin typeface="Arial" charset="0"/>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dirty="0">
                <a:latin typeface="Arial" charset="0"/>
                <a:ea typeface="Arial" charset="0"/>
                <a:cs typeface="Arial" charset="0"/>
              </a:rPr>
              <a:t>Second phase</a:t>
            </a:r>
            <a:r>
              <a:rPr lang="en-US" sz="1200" baseline="0" dirty="0">
                <a:latin typeface="Arial" charset="0"/>
                <a:ea typeface="Arial" charset="0"/>
                <a:cs typeface="Arial" charset="0"/>
              </a:rPr>
              <a:t> was based on </a:t>
            </a:r>
            <a:r>
              <a:rPr lang="en-US" baseline="0" dirty="0"/>
              <a:t>the information retrieved from the initial research phase. </a:t>
            </a:r>
            <a:endParaRPr lang="en-GB" dirty="0"/>
          </a:p>
          <a:p>
            <a:pPr>
              <a:buFont typeface="Arial" charset="0"/>
              <a:buNone/>
            </a:pPr>
            <a:r>
              <a:rPr lang="en-US" sz="1200" baseline="0" dirty="0">
                <a:latin typeface="Arial" charset="0"/>
                <a:ea typeface="Arial" charset="0"/>
                <a:cs typeface="Arial" charset="0"/>
              </a:rPr>
              <a:t> we first </a:t>
            </a:r>
            <a:r>
              <a:rPr lang="en-US" sz="1200" baseline="0" dirty="0" err="1">
                <a:latin typeface="Arial" charset="0"/>
                <a:ea typeface="Arial" charset="0"/>
                <a:cs typeface="Arial" charset="0"/>
              </a:rPr>
              <a:t>carrioud</a:t>
            </a:r>
            <a:r>
              <a:rPr lang="en-US" sz="1200" baseline="0" dirty="0">
                <a:latin typeface="Arial" charset="0"/>
                <a:ea typeface="Arial" charset="0"/>
                <a:cs typeface="Arial" charset="0"/>
              </a:rPr>
              <a:t> out different design methods such as sketches, design diagrams ( for example concept diagrams and user journeys), moreover, as a group we created few storyboards and scenarios to come up with visual and textual stories for the potential users of the application. Then Based on the design methods and diagrams we created the </a:t>
            </a:r>
            <a:r>
              <a:rPr lang="en-US" sz="1200" baseline="0" dirty="0" err="1">
                <a:latin typeface="Arial" charset="0"/>
                <a:ea typeface="Arial" charset="0"/>
                <a:cs typeface="Arial" charset="0"/>
              </a:rPr>
              <a:t>Mybalsmiq</a:t>
            </a:r>
            <a:r>
              <a:rPr lang="en-US" sz="1200" baseline="0" dirty="0">
                <a:latin typeface="Arial" charset="0"/>
                <a:ea typeface="Arial" charset="0"/>
                <a:cs typeface="Arial" charset="0"/>
              </a:rPr>
              <a:t> mockup. </a:t>
            </a:r>
            <a:endParaRPr lang="en-US" dirty="0"/>
          </a:p>
        </p:txBody>
      </p:sp>
      <p:sp>
        <p:nvSpPr>
          <p:cNvPr id="4" name="Slide Number Placeholder 3"/>
          <p:cNvSpPr>
            <a:spLocks noGrp="1"/>
          </p:cNvSpPr>
          <p:nvPr>
            <p:ph type="sldNum" sz="quarter" idx="10"/>
          </p:nvPr>
        </p:nvSpPr>
        <p:spPr/>
        <p:txBody>
          <a:bodyPr/>
          <a:lstStyle/>
          <a:p>
            <a:fld id="{89CEC736-FF3D-48B1-91B4-B3A16A5CBC49}" type="slidenum">
              <a:rPr lang="en-GB" smtClean="0"/>
              <a:t>2</a:t>
            </a:fld>
            <a:endParaRPr lang="en-GB"/>
          </a:p>
        </p:txBody>
      </p:sp>
    </p:spTree>
    <p:extLst>
      <p:ext uri="{BB962C8B-B14F-4D97-AF65-F5344CB8AC3E}">
        <p14:creationId xmlns:p14="http://schemas.microsoft.com/office/powerpoint/2010/main" val="36000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EC736-FF3D-48B1-91B4-B3A16A5CBC49}" type="slidenum">
              <a:rPr lang="en-GB" smtClean="0"/>
              <a:t>20</a:t>
            </a:fld>
            <a:endParaRPr lang="en-GB"/>
          </a:p>
        </p:txBody>
      </p:sp>
    </p:spTree>
    <p:extLst>
      <p:ext uri="{BB962C8B-B14F-4D97-AF65-F5344CB8AC3E}">
        <p14:creationId xmlns:p14="http://schemas.microsoft.com/office/powerpoint/2010/main" val="216684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21</a:t>
            </a:fld>
            <a:endParaRPr lang="en-GB" dirty="0"/>
          </a:p>
        </p:txBody>
      </p:sp>
    </p:spTree>
    <p:extLst>
      <p:ext uri="{BB962C8B-B14F-4D97-AF65-F5344CB8AC3E}">
        <p14:creationId xmlns:p14="http://schemas.microsoft.com/office/powerpoint/2010/main" val="1047738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previous 3 slides covering percentages show what the users opinion is on the questions asked. It gives us useful information showing where the application is performing well and where it isn’t.</a:t>
            </a:r>
          </a:p>
          <a:p>
            <a:endParaRPr lang="en-GB" dirty="0"/>
          </a:p>
          <a:p>
            <a:r>
              <a:rPr lang="en-GB" dirty="0"/>
              <a:t>However that itself isn’t enough.</a:t>
            </a:r>
          </a:p>
          <a:p>
            <a:pPr marL="0" indent="0">
              <a:lnSpc>
                <a:spcPct val="107000"/>
              </a:lnSpc>
              <a:spcAft>
                <a:spcPts val="800"/>
              </a:spcAft>
              <a:buFont typeface="+mj-lt"/>
              <a:buNone/>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 typeface="+mj-lt"/>
              <a:buNone/>
              <a:tabLst/>
              <a:defRPr/>
            </a:pPr>
            <a:r>
              <a:rPr lang="en-GB" dirty="0"/>
              <a:t>Looking at the combined information from both the percentages and actual post-testing interview question answers themselves tells us what the user liked or disliked about the features themselves and what they would like to see in the final application or what they would like to be taken out or modified.</a:t>
            </a:r>
          </a:p>
          <a:p>
            <a:pPr marL="228600" indent="-228600">
              <a:buAutoNum type="arabicPeriod"/>
            </a:pPr>
            <a:endParaRPr lang="en-GB" sz="1200" kern="1200" dirty="0">
              <a:solidFill>
                <a:schemeClr val="tx1"/>
              </a:solidFill>
              <a:effectLst/>
              <a:latin typeface="+mn-lt"/>
              <a:ea typeface="+mn-ea"/>
              <a:cs typeface="+mn-cs"/>
            </a:endParaRPr>
          </a:p>
          <a:p>
            <a:pPr marL="228600" indent="-228600">
              <a:buAutoNum type="arabicPeriod"/>
            </a:pPr>
            <a:r>
              <a:rPr lang="en-GB" sz="1200" kern="1200" dirty="0">
                <a:solidFill>
                  <a:schemeClr val="tx1"/>
                </a:solidFill>
                <a:effectLst/>
                <a:latin typeface="+mn-lt"/>
                <a:ea typeface="+mn-ea"/>
                <a:cs typeface="+mn-cs"/>
              </a:rPr>
              <a:t>Option to contact the application owners</a:t>
            </a:r>
          </a:p>
          <a:p>
            <a:pPr marL="228600" indent="-228600">
              <a:buAutoNum type="arabicPeriod"/>
            </a:pPr>
            <a:endParaRPr lang="en-GB" sz="1200" kern="1200" dirty="0">
              <a:solidFill>
                <a:schemeClr val="tx1"/>
              </a:solidFill>
              <a:effectLst/>
              <a:latin typeface="+mn-lt"/>
              <a:ea typeface="+mn-ea"/>
              <a:cs typeface="+mn-cs"/>
            </a:endParaRPr>
          </a:p>
          <a:p>
            <a:pPr marL="228600" indent="-228600">
              <a:buAutoNum type="arabicPeriod"/>
            </a:pPr>
            <a:r>
              <a:rPr lang="en-GB" sz="1200" kern="1200" dirty="0">
                <a:solidFill>
                  <a:schemeClr val="tx1"/>
                </a:solidFill>
                <a:effectLst/>
                <a:latin typeface="+mn-lt"/>
                <a:ea typeface="+mn-ea"/>
                <a:cs typeface="+mn-cs"/>
              </a:rPr>
              <a:t>On start-up have a pop-up based tutorial which quickly takes the user through how to use the features of the application.</a:t>
            </a:r>
          </a:p>
          <a:p>
            <a:pPr marL="228600" indent="-228600">
              <a:buAutoNum type="arabicPeriod"/>
            </a:pPr>
            <a:endParaRPr lang="en-GB" sz="1200" kern="1200" dirty="0">
              <a:solidFill>
                <a:schemeClr val="tx1"/>
              </a:solidFill>
              <a:effectLst/>
              <a:latin typeface="+mn-lt"/>
              <a:ea typeface="+mn-ea"/>
              <a:cs typeface="+mn-cs"/>
            </a:endParaRPr>
          </a:p>
          <a:p>
            <a:pPr marL="228600" indent="-228600">
              <a:buAutoNum type="arabicPeriod"/>
            </a:pPr>
            <a:r>
              <a:rPr lang="en-GB" sz="1200" kern="1200" dirty="0">
                <a:solidFill>
                  <a:schemeClr val="tx1"/>
                </a:solidFill>
                <a:effectLst/>
                <a:latin typeface="+mn-lt"/>
                <a:ea typeface="+mn-ea"/>
                <a:cs typeface="+mn-cs"/>
              </a:rPr>
              <a:t>As the purpose wasn’t clear enough we could add a start-up loading screen which has the application title WorkIt! And a slogan such as Time-Management Application</a:t>
            </a:r>
          </a:p>
          <a:p>
            <a:pPr marL="228600" indent="-228600">
              <a:buAutoNum type="arabicPeriod"/>
            </a:pPr>
            <a:endParaRPr lang="en-GB" sz="1200" kern="1200" dirty="0">
              <a:solidFill>
                <a:schemeClr val="tx1"/>
              </a:solidFill>
              <a:effectLst/>
              <a:latin typeface="+mn-lt"/>
              <a:ea typeface="+mn-ea"/>
              <a:cs typeface="+mn-cs"/>
            </a:endParaRPr>
          </a:p>
          <a:p>
            <a:pPr marL="228600" indent="-228600">
              <a:buAutoNum type="arabicPeriod"/>
            </a:pPr>
            <a:r>
              <a:rPr lang="en-GB" sz="1200" kern="1200" dirty="0">
                <a:solidFill>
                  <a:schemeClr val="tx1"/>
                </a:solidFill>
                <a:effectLst/>
                <a:latin typeface="+mn-lt"/>
                <a:ea typeface="+mn-ea"/>
                <a:cs typeface="+mn-cs"/>
              </a:rPr>
              <a:t>Make the screen layout a bit clearer but also keep it compact.</a:t>
            </a:r>
          </a:p>
          <a:p>
            <a:pPr marL="228600" indent="-228600">
              <a:buAutoNum type="arabicPeriod"/>
            </a:pPr>
            <a:endParaRPr lang="en-GB" sz="1200" kern="1200" dirty="0">
              <a:solidFill>
                <a:schemeClr val="tx1"/>
              </a:solidFill>
              <a:effectLst/>
              <a:latin typeface="+mn-lt"/>
              <a:ea typeface="+mn-ea"/>
              <a:cs typeface="+mn-cs"/>
            </a:endParaRPr>
          </a:p>
          <a:p>
            <a:pPr marL="228600" indent="-228600">
              <a:buAutoNum type="arabicPeriod"/>
            </a:pPr>
            <a:r>
              <a:rPr lang="en-GB" sz="1200" kern="1200" dirty="0">
                <a:solidFill>
                  <a:schemeClr val="tx1"/>
                </a:solidFill>
                <a:effectLst/>
                <a:latin typeface="+mn-lt"/>
                <a:ea typeface="+mn-ea"/>
                <a:cs typeface="+mn-cs"/>
              </a:rPr>
              <a:t>Allow the users to communicate with each other by sharing lifestyle and goal setting advice.</a:t>
            </a:r>
          </a:p>
          <a:p>
            <a:pPr marL="228600" indent="-228600">
              <a:buAutoNum type="arabicPeriod"/>
            </a:pPr>
            <a:endParaRPr lang="en-GB" sz="1200" kern="1200" dirty="0">
              <a:solidFill>
                <a:schemeClr val="tx1"/>
              </a:solidFill>
              <a:effectLst/>
              <a:latin typeface="+mn-lt"/>
              <a:ea typeface="+mn-ea"/>
              <a:cs typeface="+mn-cs"/>
            </a:endParaRPr>
          </a:p>
          <a:p>
            <a:pPr marL="228600" indent="-228600">
              <a:buAutoNum type="arabicPeriod"/>
            </a:pPr>
            <a:r>
              <a:rPr lang="en-GB" sz="1200" kern="1200" dirty="0">
                <a:solidFill>
                  <a:schemeClr val="tx1"/>
                </a:solidFill>
                <a:effectLst/>
                <a:latin typeface="+mn-lt"/>
                <a:ea typeface="+mn-ea"/>
                <a:cs typeface="+mn-cs"/>
              </a:rPr>
              <a:t>One participant stated they would like the application to have a music feature which they could use to play music while at the gym</a:t>
            </a:r>
          </a:p>
          <a:p>
            <a:pPr marL="228600" indent="-228600">
              <a:buAutoNum type="arabicPeriod"/>
            </a:pPr>
            <a:endParaRPr lang="en-GB" sz="1200" kern="1200" dirty="0">
              <a:solidFill>
                <a:schemeClr val="tx1"/>
              </a:solidFill>
              <a:effectLst/>
              <a:latin typeface="+mn-lt"/>
              <a:ea typeface="+mn-ea"/>
              <a:cs typeface="+mn-cs"/>
            </a:endParaRPr>
          </a:p>
          <a:p>
            <a:pPr marL="228600" indent="-228600">
              <a:buAutoNum type="arabicPeriod"/>
            </a:pPr>
            <a:r>
              <a:rPr lang="en-GB" sz="1200" kern="1200" dirty="0">
                <a:solidFill>
                  <a:schemeClr val="tx1"/>
                </a:solidFill>
                <a:effectLst/>
                <a:latin typeface="+mn-lt"/>
                <a:ea typeface="+mn-ea"/>
                <a:cs typeface="+mn-cs"/>
              </a:rPr>
              <a:t>Doesn’t allow the user to block a specific application they would like to block, it just has a list of a few applications, needs more options.</a:t>
            </a:r>
          </a:p>
          <a:p>
            <a:pPr marL="228600" indent="-228600">
              <a:buAutoNum type="arabicPeriod"/>
            </a:pPr>
            <a:endParaRPr lang="en-GB" sz="1200" kern="1200" dirty="0">
              <a:solidFill>
                <a:schemeClr val="tx1"/>
              </a:solidFill>
              <a:effectLst/>
              <a:latin typeface="+mn-lt"/>
              <a:ea typeface="+mn-ea"/>
              <a:cs typeface="+mn-cs"/>
            </a:endParaRPr>
          </a:p>
          <a:p>
            <a:pPr marL="228600" indent="-228600">
              <a:buAutoNum type="arabicPeriod"/>
            </a:pPr>
            <a:r>
              <a:rPr lang="en-GB" sz="1200" kern="1200" dirty="0">
                <a:solidFill>
                  <a:schemeClr val="tx1"/>
                </a:solidFill>
                <a:effectLst/>
                <a:latin typeface="+mn-lt"/>
                <a:ea typeface="+mn-ea"/>
                <a:cs typeface="+mn-cs"/>
              </a:rPr>
              <a:t>More password recovery options, such as mobile number.</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Aft>
                <a:spcPts val="800"/>
              </a:spcAft>
              <a:buFont typeface="+mj-lt"/>
              <a:buAutoNum type="arabicPeriod"/>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Aft>
                <a:spcPts val="800"/>
              </a:spcAft>
              <a:buFont typeface="+mj-lt"/>
              <a:buAutoNum type="arabicPeriod"/>
            </a:pPr>
            <a:r>
              <a:rPr lang="en-GB" sz="1200" dirty="0">
                <a:effectLst/>
                <a:latin typeface="Calibri" panose="020F0502020204030204" pitchFamily="34" charset="0"/>
                <a:ea typeface="Calibri" panose="020F0502020204030204" pitchFamily="34" charset="0"/>
                <a:cs typeface="Times New Roman" panose="02020603050405020304" pitchFamily="18" charset="0"/>
              </a:rPr>
              <a:t>The current features need to be refined to increase the chance of helping the user’s productivity. Features such as: Help, Profile Settings, Task Manager, Blocker and Time-Gap need working on.</a:t>
            </a:r>
          </a:p>
          <a:p>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22</a:t>
            </a:fld>
            <a:endParaRPr lang="en-GB" dirty="0"/>
          </a:p>
        </p:txBody>
      </p:sp>
    </p:spTree>
    <p:extLst>
      <p:ext uri="{BB962C8B-B14F-4D97-AF65-F5344CB8AC3E}">
        <p14:creationId xmlns:p14="http://schemas.microsoft.com/office/powerpoint/2010/main" val="1642325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began the </a:t>
            </a:r>
            <a:r>
              <a:rPr lang="en-GB" dirty="0" smtClean="0"/>
              <a:t>timed test analysis </a:t>
            </a:r>
            <a:r>
              <a:rPr lang="en-GB" dirty="0"/>
              <a:t>by transferring the data into excel to</a:t>
            </a:r>
            <a:r>
              <a:rPr lang="en-GB" baseline="0" dirty="0"/>
              <a:t> help with sorting and filtering. The information gathered includes the tasks and whether participants were successful or not , the completion time, any errors that may have occurred during the test and any comments made by the test conductors.</a:t>
            </a:r>
            <a:endParaRPr lang="en-GB" dirty="0"/>
          </a:p>
          <a:p>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23</a:t>
            </a:fld>
            <a:endParaRPr lang="en-GB"/>
          </a:p>
        </p:txBody>
      </p:sp>
    </p:spTree>
    <p:extLst>
      <p:ext uri="{BB962C8B-B14F-4D97-AF65-F5344CB8AC3E}">
        <p14:creationId xmlns:p14="http://schemas.microsoft.com/office/powerpoint/2010/main" val="2140882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From this we were able to present the information</a:t>
            </a:r>
            <a:r>
              <a:rPr lang="en-GB" baseline="0" dirty="0"/>
              <a:t> clearly and identify the average time taken by participants. We then matched this with the expected time that we established prior to testing. We highlighted the task times which exceeded the expected time and referred to the comments for an explanation.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a:defRPr/>
            </a:pPr>
            <a:r>
              <a:rPr lang="en-GB" baseline="0" dirty="0"/>
              <a:t>We were able to clearly see which tasks participants were not able to complete and in our case, there were two, ‘View notifications’ and ‘view transport updates’. We referred to the comments and found that the majority of participants failed to notice the notification panel which we originally thought was quite obvious as it was a large panel on the top of the main screen. However people were still searching in the wrong place.</a:t>
            </a:r>
          </a:p>
          <a:p>
            <a:pPr>
              <a:defRPr/>
            </a:pPr>
            <a:endParaRPr lang="en-GB" baseline="0" dirty="0"/>
          </a:p>
          <a:p>
            <a:pPr>
              <a:defRPr/>
            </a:pPr>
            <a:r>
              <a:rPr lang="en-GB" baseline="0" dirty="0"/>
              <a:t>We also found that even though participants selected the correct feature when asked to view ‘transport updates’, they failed to notice the button and proceeded to search elsewhere. So after discovering which tasks were problematic, we noted the issues down to identify solutions.</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24</a:t>
            </a:fld>
            <a:endParaRPr lang="en-GB"/>
          </a:p>
        </p:txBody>
      </p:sp>
    </p:spTree>
    <p:extLst>
      <p:ext uri="{BB962C8B-B14F-4D97-AF65-F5344CB8AC3E}">
        <p14:creationId xmlns:p14="http://schemas.microsoft.com/office/powerpoint/2010/main" val="769434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findings from the</a:t>
            </a:r>
            <a:r>
              <a:rPr lang="en-US" baseline="0" dirty="0"/>
              <a:t> tests and interviews and cross checked with our self-evaluation highlighting the improvements which were cited by the participants along with the our comments to identify our final design </a:t>
            </a:r>
            <a:r>
              <a:rPr lang="en-US" baseline="0" dirty="0" err="1"/>
              <a:t>improvements.Our</a:t>
            </a:r>
            <a:r>
              <a:rPr lang="en-US" baseline="0" dirty="0"/>
              <a:t> final suggestions for improvements include changes to the design of the main page as well as extending the capability of certain features.</a:t>
            </a:r>
          </a:p>
          <a:p>
            <a:endParaRPr lang="en-US" dirty="0">
              <a:latin typeface="Calibri"/>
            </a:endParaRPr>
          </a:p>
        </p:txBody>
      </p:sp>
      <p:sp>
        <p:nvSpPr>
          <p:cNvPr id="4" name="Slide Number Placeholder 3"/>
          <p:cNvSpPr>
            <a:spLocks noGrp="1"/>
          </p:cNvSpPr>
          <p:nvPr>
            <p:ph type="sldNum" sz="quarter" idx="10"/>
          </p:nvPr>
        </p:nvSpPr>
        <p:spPr/>
        <p:txBody>
          <a:bodyPr/>
          <a:lstStyle/>
          <a:p>
            <a:fld id="{89CEC736-FF3D-48B1-91B4-B3A16A5CBC49}" type="slidenum">
              <a:rPr lang="en-GB" smtClean="0"/>
              <a:t>25</a:t>
            </a:fld>
            <a:endParaRPr lang="en-GB"/>
          </a:p>
        </p:txBody>
      </p:sp>
    </p:spTree>
    <p:extLst>
      <p:ext uri="{BB962C8B-B14F-4D97-AF65-F5344CB8AC3E}">
        <p14:creationId xmlns:p14="http://schemas.microsoft.com/office/powerpoint/2010/main" val="801433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participants</a:t>
            </a:r>
            <a:r>
              <a:rPr lang="en-US" baseline="0" dirty="0"/>
              <a:t> didn't notice the notification panel, we suggest a new notification icon on the side of the screen which appears only when notifications come in. So just a button with a red dot which is universally known to indicate a notification. This can then be expanded once clicked.</a:t>
            </a:r>
          </a:p>
          <a:p>
            <a:endParaRPr lang="en-US" baseline="0" dirty="0"/>
          </a:p>
          <a:p>
            <a:r>
              <a:rPr lang="en-US" baseline="0" dirty="0"/>
              <a:t>We also decided to include the option to view settings without changing any information and include additional layouts.</a:t>
            </a:r>
          </a:p>
          <a:p>
            <a:endParaRPr lang="en-US" dirty="0"/>
          </a:p>
        </p:txBody>
      </p:sp>
      <p:sp>
        <p:nvSpPr>
          <p:cNvPr id="4" name="Slide Number Placeholder 3"/>
          <p:cNvSpPr>
            <a:spLocks noGrp="1"/>
          </p:cNvSpPr>
          <p:nvPr>
            <p:ph type="sldNum" sz="quarter" idx="10"/>
          </p:nvPr>
        </p:nvSpPr>
        <p:spPr/>
        <p:txBody>
          <a:bodyPr/>
          <a:lstStyle/>
          <a:p>
            <a:fld id="{89CEC736-FF3D-48B1-91B4-B3A16A5CBC49}" type="slidenum">
              <a:rPr lang="en-GB" smtClean="0"/>
              <a:t>26</a:t>
            </a:fld>
            <a:endParaRPr lang="en-GB"/>
          </a:p>
        </p:txBody>
      </p:sp>
    </p:spTree>
    <p:extLst>
      <p:ext uri="{BB962C8B-B14F-4D97-AF65-F5344CB8AC3E}">
        <p14:creationId xmlns:p14="http://schemas.microsoft.com/office/powerpoint/2010/main" val="2066595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vast majority of participants found</a:t>
            </a:r>
            <a:r>
              <a:rPr lang="en-US" baseline="0" dirty="0"/>
              <a:t> it difficult to identify features just from the thumbnails so we proposed adding labels underneath the icons and also increasing the size of the help icon as everyone took quite long to spot it.</a:t>
            </a:r>
            <a:endParaRPr lang="en-US" baseline="0"/>
          </a:p>
          <a:p>
            <a:endParaRPr lang="en-US" dirty="0"/>
          </a:p>
        </p:txBody>
      </p:sp>
      <p:sp>
        <p:nvSpPr>
          <p:cNvPr id="4" name="Slide Number Placeholder 3"/>
          <p:cNvSpPr>
            <a:spLocks noGrp="1"/>
          </p:cNvSpPr>
          <p:nvPr>
            <p:ph type="sldNum" sz="quarter" idx="10"/>
          </p:nvPr>
        </p:nvSpPr>
        <p:spPr/>
        <p:txBody>
          <a:bodyPr/>
          <a:lstStyle/>
          <a:p>
            <a:fld id="{89CEC736-FF3D-48B1-91B4-B3A16A5CBC49}" type="slidenum">
              <a:rPr lang="en-GB" smtClean="0"/>
              <a:t>27</a:t>
            </a:fld>
            <a:endParaRPr lang="en-GB"/>
          </a:p>
        </p:txBody>
      </p:sp>
    </p:spTree>
    <p:extLst>
      <p:ext uri="{BB962C8B-B14F-4D97-AF65-F5344CB8AC3E}">
        <p14:creationId xmlns:p14="http://schemas.microsoft.com/office/powerpoint/2010/main" val="417502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at times found it hard to figure out the purpose of some of the features. A</a:t>
            </a:r>
            <a:r>
              <a:rPr lang="en-US" baseline="0" dirty="0"/>
              <a:t>n easy solution is to include headings and brief descriptions at the top of each screen.</a:t>
            </a:r>
          </a:p>
          <a:p>
            <a:endParaRPr lang="en-US" baseline="0" dirty="0"/>
          </a:p>
          <a:p>
            <a:r>
              <a:rPr lang="en-US" baseline="0" dirty="0"/>
              <a:t>Changes to the calendar include highlighting the current day, giving users the option to change views and also making tasks viewable on selected days.</a:t>
            </a:r>
          </a:p>
          <a:p>
            <a:endParaRPr lang="en-US" dirty="0"/>
          </a:p>
        </p:txBody>
      </p:sp>
      <p:sp>
        <p:nvSpPr>
          <p:cNvPr id="4" name="Slide Number Placeholder 3"/>
          <p:cNvSpPr>
            <a:spLocks noGrp="1"/>
          </p:cNvSpPr>
          <p:nvPr>
            <p:ph type="sldNum" sz="quarter" idx="10"/>
          </p:nvPr>
        </p:nvSpPr>
        <p:spPr/>
        <p:txBody>
          <a:bodyPr/>
          <a:lstStyle/>
          <a:p>
            <a:fld id="{89CEC736-FF3D-48B1-91B4-B3A16A5CBC49}" type="slidenum">
              <a:rPr lang="en-GB" smtClean="0"/>
              <a:t>28</a:t>
            </a:fld>
            <a:endParaRPr lang="en-GB"/>
          </a:p>
        </p:txBody>
      </p:sp>
    </p:spTree>
    <p:extLst>
      <p:ext uri="{BB962C8B-B14F-4D97-AF65-F5344CB8AC3E}">
        <p14:creationId xmlns:p14="http://schemas.microsoft.com/office/powerpoint/2010/main" val="969023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Improvements to the journey</a:t>
            </a:r>
            <a:r>
              <a:rPr lang="en-US" baseline="0" dirty="0"/>
              <a:t> planner include adding additional journey information such as duration and arrival times and as 75% of participants missed this ‘transport/delays button, we decided to remove it and include the relevant information underneath the journey details.</a:t>
            </a:r>
          </a:p>
          <a:p>
            <a:endParaRPr lang="en-US" dirty="0"/>
          </a:p>
        </p:txBody>
      </p:sp>
      <p:sp>
        <p:nvSpPr>
          <p:cNvPr id="4" name="Slide Number Placeholder 3"/>
          <p:cNvSpPr>
            <a:spLocks noGrp="1"/>
          </p:cNvSpPr>
          <p:nvPr>
            <p:ph type="sldNum" sz="quarter" idx="10"/>
          </p:nvPr>
        </p:nvSpPr>
        <p:spPr/>
        <p:txBody>
          <a:bodyPr/>
          <a:lstStyle/>
          <a:p>
            <a:fld id="{89CEC736-FF3D-48B1-91B4-B3A16A5CBC49}" type="slidenum">
              <a:rPr lang="en-GB" smtClean="0"/>
              <a:t>29</a:t>
            </a:fld>
            <a:endParaRPr lang="en-GB"/>
          </a:p>
        </p:txBody>
      </p:sp>
    </p:spTree>
    <p:extLst>
      <p:ext uri="{BB962C8B-B14F-4D97-AF65-F5344CB8AC3E}">
        <p14:creationId xmlns:p14="http://schemas.microsoft.com/office/powerpoint/2010/main" val="185662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sure that the setup is always carried</a:t>
            </a:r>
            <a:r>
              <a:rPr lang="en-US" baseline="0" dirty="0"/>
              <a:t> out in the same way. We </a:t>
            </a:r>
            <a:r>
              <a:rPr lang="en-US" dirty="0"/>
              <a:t> booked</a:t>
            </a:r>
            <a:r>
              <a:rPr lang="en-US" baseline="0" dirty="0"/>
              <a:t> </a:t>
            </a:r>
            <a:r>
              <a:rPr lang="en-US" dirty="0"/>
              <a:t>rooms</a:t>
            </a:r>
            <a:r>
              <a:rPr lang="en-US" baseline="0" dirty="0"/>
              <a:t> in advance therefore rooms were available at the time of testing. Also, the environment had to be quite, and we made certain that the testing environment included the team and the participant only, for the reason of avoiding any influence from other people. </a:t>
            </a:r>
          </a:p>
          <a:p>
            <a:endParaRPr lang="en-US" baseline="0" dirty="0"/>
          </a:p>
          <a:p>
            <a:r>
              <a:rPr lang="en-US" baseline="0" dirty="0"/>
              <a:t>Our tests were video recorded and that was mentioned to the participant before the test, furthermore participation sheets and consent form were given to the participants for them to sign. </a:t>
            </a:r>
          </a:p>
          <a:p>
            <a:endParaRPr lang="en-US" dirty="0"/>
          </a:p>
          <a:p>
            <a:r>
              <a:rPr lang="en-US" dirty="0"/>
              <a:t>The purpose of this</a:t>
            </a:r>
            <a:r>
              <a:rPr lang="en-US" baseline="0" dirty="0"/>
              <a:t> </a:t>
            </a:r>
            <a:r>
              <a:rPr lang="en-US" dirty="0"/>
              <a:t>test was given </a:t>
            </a:r>
            <a:r>
              <a:rPr lang="en-US" baseline="0" dirty="0"/>
              <a:t>to the participants to give them an idea of what to expect.  </a:t>
            </a:r>
          </a:p>
          <a:p>
            <a:endParaRPr lang="en-US" baseline="0" dirty="0"/>
          </a:p>
          <a:p>
            <a:r>
              <a:rPr lang="en-US" baseline="0" dirty="0"/>
              <a:t>During the test, two of the team took notes. While the other two asked the participants questions. </a:t>
            </a:r>
          </a:p>
        </p:txBody>
      </p:sp>
      <p:sp>
        <p:nvSpPr>
          <p:cNvPr id="4" name="Slide Number Placeholder 3"/>
          <p:cNvSpPr>
            <a:spLocks noGrp="1"/>
          </p:cNvSpPr>
          <p:nvPr>
            <p:ph type="sldNum" sz="quarter" idx="10"/>
          </p:nvPr>
        </p:nvSpPr>
        <p:spPr/>
        <p:txBody>
          <a:bodyPr/>
          <a:lstStyle/>
          <a:p>
            <a:fld id="{89CEC736-FF3D-48B1-91B4-B3A16A5CBC49}" type="slidenum">
              <a:rPr lang="en-GB" smtClean="0"/>
              <a:t>3</a:t>
            </a:fld>
            <a:endParaRPr lang="en-GB"/>
          </a:p>
        </p:txBody>
      </p:sp>
    </p:spTree>
    <p:extLst>
      <p:ext uri="{BB962C8B-B14F-4D97-AF65-F5344CB8AC3E}">
        <p14:creationId xmlns:p14="http://schemas.microsoft.com/office/powerpoint/2010/main" val="1674600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a:t>
            </a:r>
            <a:r>
              <a:rPr lang="en-US" baseline="0" dirty="0"/>
              <a:t> our final design improvement is to tailor the advice to individual users by a</a:t>
            </a:r>
            <a:r>
              <a:rPr lang="en-US" dirty="0"/>
              <a:t>sking Q’s about interests, habits, goals</a:t>
            </a:r>
            <a:r>
              <a:rPr lang="en-US" baseline="0" dirty="0"/>
              <a:t> when the user first uses this feature.</a:t>
            </a:r>
            <a:endParaRPr lang="en-US" dirty="0"/>
          </a:p>
          <a:p>
            <a:endParaRPr lang="en-US" dirty="0"/>
          </a:p>
        </p:txBody>
      </p:sp>
      <p:sp>
        <p:nvSpPr>
          <p:cNvPr id="4" name="Slide Number Placeholder 3"/>
          <p:cNvSpPr>
            <a:spLocks noGrp="1"/>
          </p:cNvSpPr>
          <p:nvPr>
            <p:ph type="sldNum" sz="quarter" idx="10"/>
          </p:nvPr>
        </p:nvSpPr>
        <p:spPr/>
        <p:txBody>
          <a:bodyPr/>
          <a:lstStyle/>
          <a:p>
            <a:fld id="{89CEC736-FF3D-48B1-91B4-B3A16A5CBC49}" type="slidenum">
              <a:rPr lang="en-GB" smtClean="0"/>
              <a:t>30</a:t>
            </a:fld>
            <a:endParaRPr lang="en-GB"/>
          </a:p>
        </p:txBody>
      </p:sp>
    </p:spTree>
    <p:extLst>
      <p:ext uri="{BB962C8B-B14F-4D97-AF65-F5344CB8AC3E}">
        <p14:creationId xmlns:p14="http://schemas.microsoft.com/office/powerpoint/2010/main" val="1031371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Once all of this is fixed the finalised application would be more of use to the user than the prototype is currently. This is acceptable at this current stage of the project as there is still more testing to be done. Once the prototype undergoes fixing with the newly gathered information about what the user thinks about the prototype, the application would then go onto further testing to see if there’s anything else that needs alteration or adding. Then the application can be released and that’s when the real testing starts, as right now due to the fact that this is a mock-up project where we’re gathering data from the user on a small scale, when the application is released a huge scale of users would be using the application and where bugs or impractical features are found feedback would be provided to us, much more feedback than we could ever gather now.</a:t>
            </a:r>
          </a:p>
          <a:p>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31</a:t>
            </a:fld>
            <a:endParaRPr lang="en-GB" dirty="0"/>
          </a:p>
        </p:txBody>
      </p:sp>
    </p:spTree>
    <p:extLst>
      <p:ext uri="{BB962C8B-B14F-4D97-AF65-F5344CB8AC3E}">
        <p14:creationId xmlns:p14="http://schemas.microsoft.com/office/powerpoint/2010/main" val="60393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CEC736-FF3D-48B1-91B4-B3A16A5CBC49}" type="slidenum">
              <a:rPr lang="en-GB" smtClean="0"/>
              <a:t>32</a:t>
            </a:fld>
            <a:endParaRPr lang="en-GB"/>
          </a:p>
        </p:txBody>
      </p:sp>
    </p:spTree>
    <p:extLst>
      <p:ext uri="{BB962C8B-B14F-4D97-AF65-F5344CB8AC3E}">
        <p14:creationId xmlns:p14="http://schemas.microsoft.com/office/powerpoint/2010/main" val="2369437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1- Software</a:t>
            </a:r>
            <a:r>
              <a:rPr lang="en-GB" sz="1200" b="1" i="0" kern="1200" baseline="0" dirty="0">
                <a:solidFill>
                  <a:schemeClr val="tx1"/>
                </a:solidFill>
                <a:effectLst/>
                <a:latin typeface="+mn-lt"/>
                <a:ea typeface="+mn-ea"/>
                <a:cs typeface="+mn-cs"/>
              </a:rPr>
              <a:t> </a:t>
            </a:r>
            <a:r>
              <a:rPr lang="en-GB" sz="1200" b="0" i="0" kern="1200" baseline="0" dirty="0">
                <a:solidFill>
                  <a:schemeClr val="tx1"/>
                </a:solidFill>
                <a:effectLst/>
                <a:latin typeface="+mn-lt"/>
                <a:ea typeface="+mn-ea"/>
                <a:cs typeface="+mn-cs"/>
              </a:rPr>
              <a:t>testing</a:t>
            </a:r>
            <a:r>
              <a:rPr lang="en-GB" sz="1200" b="0" i="0" kern="1200" dirty="0">
                <a:solidFill>
                  <a:schemeClr val="tx1"/>
                </a:solidFill>
                <a:effectLst/>
                <a:latin typeface="+mn-lt"/>
                <a:ea typeface="+mn-ea"/>
                <a:cs typeface="+mn-cs"/>
              </a:rPr>
              <a:t> is required to point out the defects and errors that were made during the development phases. It's essential since it makes sure of the Customer's reliability and their satisfaction in the application.</a:t>
            </a:r>
            <a:endParaRPr lang="en-GB" dirty="0"/>
          </a:p>
          <a:p>
            <a:pPr algn="l"/>
            <a:endParaRPr lang="en-GB" dirty="0"/>
          </a:p>
          <a:p>
            <a:pPr algn="l"/>
            <a:r>
              <a:rPr lang="en-GB" dirty="0"/>
              <a:t>Developers can</a:t>
            </a:r>
            <a:r>
              <a:rPr lang="en-GB" baseline="0" dirty="0"/>
              <a:t> predict the users needs through the research stage of development but to validate the needs, testing is required. </a:t>
            </a:r>
          </a:p>
          <a:p>
            <a:pPr algn="l"/>
            <a:endParaRPr lang="en-GB" baseline="0" dirty="0"/>
          </a:p>
          <a:p>
            <a:pPr algn="l"/>
            <a:r>
              <a:rPr lang="en-GB" baseline="0" dirty="0"/>
              <a:t>Testing can also be used to verify if the created application has met the requirement set during early development stages. </a:t>
            </a:r>
          </a:p>
          <a:p>
            <a:pPr algn="l"/>
            <a:endParaRPr lang="en-GB" baseline="0" dirty="0"/>
          </a:p>
          <a:p>
            <a:pPr algn="l"/>
            <a:r>
              <a:rPr lang="en-GB" baseline="0" dirty="0"/>
              <a:t>Developers sometime forget that they are more knowledge than the average computer user, therefore some aspect of the application might seems easy to understand but to an average person it might be more challenging. </a:t>
            </a:r>
          </a:p>
          <a:p>
            <a:pPr algn="l"/>
            <a:endParaRPr lang="en-GB" baseline="0" dirty="0"/>
          </a:p>
          <a:p>
            <a:pPr algn="l"/>
            <a:r>
              <a:rPr lang="en-GB" baseline="0" dirty="0"/>
              <a:t>Moreover, new ideas can seem appropriate for an application on paper but not on a real life application, therefore to verify this, testing is used to check if the new ideas are fit for consumer level applications. </a:t>
            </a:r>
          </a:p>
          <a:p>
            <a:pPr algn="l"/>
            <a:endParaRPr lang="en-GB" baseline="0" dirty="0"/>
          </a:p>
          <a:p>
            <a:pPr algn="l"/>
            <a:r>
              <a:rPr lang="en-GB" baseline="0" dirty="0"/>
              <a:t>And of course testing can open the door for further improvements. </a:t>
            </a:r>
          </a:p>
        </p:txBody>
      </p:sp>
      <p:sp>
        <p:nvSpPr>
          <p:cNvPr id="4" name="Slide Number Placeholder 3"/>
          <p:cNvSpPr>
            <a:spLocks noGrp="1"/>
          </p:cNvSpPr>
          <p:nvPr>
            <p:ph type="sldNum" sz="quarter" idx="10"/>
          </p:nvPr>
        </p:nvSpPr>
        <p:spPr/>
        <p:txBody>
          <a:bodyPr/>
          <a:lstStyle/>
          <a:p>
            <a:fld id="{89CEC736-FF3D-48B1-91B4-B3A16A5CBC49}" type="slidenum">
              <a:rPr lang="en-GB" smtClean="0"/>
              <a:t>4</a:t>
            </a:fld>
            <a:endParaRPr lang="en-GB"/>
          </a:p>
        </p:txBody>
      </p:sp>
    </p:spTree>
    <p:extLst>
      <p:ext uri="{BB962C8B-B14F-4D97-AF65-F5344CB8AC3E}">
        <p14:creationId xmlns:p14="http://schemas.microsoft.com/office/powerpoint/2010/main" val="49294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aimed to target students aged 18 and upwards as, they are more likely to require a time management application to manage their activities and studies. </a:t>
            </a:r>
          </a:p>
          <a:p>
            <a:endParaRPr lang="en-GB" baseline="0" dirty="0"/>
          </a:p>
          <a:p>
            <a:endParaRPr lang="en-GB" baseline="0" dirty="0"/>
          </a:p>
          <a:p>
            <a:endParaRPr lang="en-GB" baseline="0" dirty="0"/>
          </a:p>
          <a:p>
            <a:r>
              <a:rPr lang="en-GB" baseline="0" dirty="0"/>
              <a:t>The group asked the participants to take part in our research at random, therefore the gathered data are less likely to be biased to a different kind of group or people. And we intentionally excluded students from computer science or related courses.  </a:t>
            </a:r>
          </a:p>
          <a:p>
            <a:endParaRPr lang="en-GB" baseline="0" dirty="0"/>
          </a:p>
          <a:p>
            <a:endParaRPr lang="en-GB" dirty="0"/>
          </a:p>
          <a:p>
            <a:endParaRPr lang="en-US" dirty="0"/>
          </a:p>
        </p:txBody>
      </p:sp>
      <p:sp>
        <p:nvSpPr>
          <p:cNvPr id="4" name="Slide Number Placeholder 3"/>
          <p:cNvSpPr>
            <a:spLocks noGrp="1"/>
          </p:cNvSpPr>
          <p:nvPr>
            <p:ph type="sldNum" sz="quarter" idx="10"/>
          </p:nvPr>
        </p:nvSpPr>
        <p:spPr/>
        <p:txBody>
          <a:bodyPr/>
          <a:lstStyle/>
          <a:p>
            <a:fld id="{89CEC736-FF3D-48B1-91B4-B3A16A5CBC49}" type="slidenum">
              <a:rPr lang="en-GB" smtClean="0"/>
              <a:t>5</a:t>
            </a:fld>
            <a:endParaRPr lang="en-GB"/>
          </a:p>
        </p:txBody>
      </p:sp>
    </p:spTree>
    <p:extLst>
      <p:ext uri="{BB962C8B-B14F-4D97-AF65-F5344CB8AC3E}">
        <p14:creationId xmlns:p14="http://schemas.microsoft.com/office/powerpoint/2010/main" val="289361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help us gauge</a:t>
            </a:r>
            <a:r>
              <a:rPr lang="en-GB" baseline="0" dirty="0"/>
              <a:t> whether the tester will provide a summative or formative answers, we </a:t>
            </a:r>
            <a:r>
              <a:rPr lang="en-GB" baseline="0" dirty="0" err="1"/>
              <a:t>labeled</a:t>
            </a:r>
            <a:r>
              <a:rPr lang="en-GB" baseline="0" dirty="0"/>
              <a:t> each question, therefore it is easier to analyse. Summative answers helped us check if the standard and requirements are met, for example, the question “do you think it is easy to adapt to this application” is a summative question, and likely will provide an answer of a yes or no which then will help us to check if we met the requirement of having an easy to adapt to application.  </a:t>
            </a:r>
          </a:p>
          <a:p>
            <a:endParaRPr lang="en-GB" baseline="0" dirty="0"/>
          </a:p>
          <a:p>
            <a:endParaRPr lang="en-GB" baseline="0" dirty="0"/>
          </a:p>
          <a:p>
            <a:r>
              <a:rPr lang="en-GB" baseline="0" dirty="0"/>
              <a:t>On the other hand, Formative questions are where answers are expected to point out potential improvements, for example, the question “which feature did you like least from the application? And why?” will provide answers that will highlight the application features that the users liked the least and in theory provide us the reasons why.</a:t>
            </a:r>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6</a:t>
            </a:fld>
            <a:endParaRPr lang="en-GB"/>
          </a:p>
        </p:txBody>
      </p:sp>
    </p:spTree>
    <p:extLst>
      <p:ext uri="{BB962C8B-B14F-4D97-AF65-F5344CB8AC3E}">
        <p14:creationId xmlns:p14="http://schemas.microsoft.com/office/powerpoint/2010/main" val="997980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carried</a:t>
            </a:r>
            <a:r>
              <a:rPr lang="en-GB" baseline="0" dirty="0"/>
              <a:t> out the user testing we self evaluated our application</a:t>
            </a:r>
            <a:endParaRPr lang="en-GB" dirty="0"/>
          </a:p>
          <a:p>
            <a:r>
              <a:rPr lang="en-GB" dirty="0"/>
              <a:t>1- self</a:t>
            </a:r>
            <a:r>
              <a:rPr lang="en-GB" baseline="0" dirty="0"/>
              <a:t> evaluation helped us to identify the limitation of our application from our perspective as developers and designers, this identified things that non application developers wouldn’t be aware of  </a:t>
            </a:r>
          </a:p>
          <a:p>
            <a:endParaRPr lang="en-GB" baseline="0" dirty="0"/>
          </a:p>
          <a:p>
            <a:r>
              <a:rPr lang="en-GB" baseline="0" dirty="0"/>
              <a:t>2- certain things were highlighted from the self evaluation that can be added to the application. we did this by reviewing all the features of the application as a group </a:t>
            </a:r>
          </a:p>
          <a:p>
            <a:endParaRPr lang="en-GB" baseline="0" dirty="0"/>
          </a:p>
          <a:p>
            <a:r>
              <a:rPr lang="en-GB" baseline="0" dirty="0"/>
              <a:t>3- using the outcome of the self evolution and the outcome of the user’s evaluation was a helpful process to have a bit of reassurance or guarantee of how we conclude our findings (to check if there are any consensus or if there are similar issues that are highlighted by us and the testing participants so you outcome becomes more meaningful) </a:t>
            </a:r>
          </a:p>
          <a:p>
            <a:endParaRPr lang="en-GB" baseline="0" dirty="0"/>
          </a:p>
          <a:p>
            <a:r>
              <a:rPr lang="en-GB" baseline="0" dirty="0"/>
              <a:t>4- in the sense that you will have certain expectations on issues that will be possibly raised </a:t>
            </a:r>
          </a:p>
          <a:p>
            <a:endParaRPr lang="en-GB" baseline="0" dirty="0"/>
          </a:p>
          <a:p>
            <a:r>
              <a:rPr lang="en-GB" baseline="0" dirty="0"/>
              <a:t>5- because experiencing the application with the mentality that you are a first time user, it opens up certain doors to see the application differently and find out things that you did not see as a developer initially   </a:t>
            </a:r>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7</a:t>
            </a:fld>
            <a:endParaRPr lang="en-GB"/>
          </a:p>
        </p:txBody>
      </p:sp>
    </p:spTree>
    <p:extLst>
      <p:ext uri="{BB962C8B-B14F-4D97-AF65-F5344CB8AC3E}">
        <p14:creationId xmlns:p14="http://schemas.microsoft.com/office/powerpoint/2010/main" val="1047660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a:t>
            </a:r>
            <a:r>
              <a:rPr lang="en-GB" sz="1200" b="0" i="0" kern="1200" baseline="0" dirty="0">
                <a:solidFill>
                  <a:schemeClr val="tx1"/>
                </a:solidFill>
                <a:effectLst/>
                <a:latin typeface="+mn-lt"/>
                <a:ea typeface="+mn-ea"/>
                <a:cs typeface="+mn-cs"/>
              </a:rPr>
              <a:t> this is the self evaluation document that we came up with, we have tested the app our </a:t>
            </a:r>
            <a:r>
              <a:rPr lang="en-GB" sz="1200" b="0" i="0" kern="1200" baseline="0" dirty="0" err="1">
                <a:solidFill>
                  <a:schemeClr val="tx1"/>
                </a:solidFill>
                <a:effectLst/>
                <a:latin typeface="+mn-lt"/>
                <a:ea typeface="+mn-ea"/>
                <a:cs typeface="+mn-cs"/>
              </a:rPr>
              <a:t>selfs</a:t>
            </a:r>
            <a:r>
              <a:rPr lang="en-GB" sz="1200" b="0" i="0" kern="1200" baseline="0" dirty="0">
                <a:solidFill>
                  <a:schemeClr val="tx1"/>
                </a:solidFill>
                <a:effectLst/>
                <a:latin typeface="+mn-lt"/>
                <a:ea typeface="+mn-ea"/>
                <a:cs typeface="+mn-cs"/>
              </a:rPr>
              <a:t>  and we came up with a list of possible improvement for each feature highlighting ways in which we can improve our app</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And this was eventually used in reference with the findings of the user testing </a:t>
            </a: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CEC736-FF3D-48B1-91B4-B3A16A5CBC49}" type="slidenum">
              <a:rPr lang="en-GB" smtClean="0"/>
              <a:t>8</a:t>
            </a:fld>
            <a:endParaRPr lang="en-GB"/>
          </a:p>
        </p:txBody>
      </p:sp>
    </p:spTree>
    <p:extLst>
      <p:ext uri="{BB962C8B-B14F-4D97-AF65-F5344CB8AC3E}">
        <p14:creationId xmlns:p14="http://schemas.microsoft.com/office/powerpoint/2010/main" val="1503614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using the different methods was revealing because</a:t>
            </a:r>
            <a:r>
              <a:rPr lang="en-GB" baseline="0" dirty="0"/>
              <a:t> the idea was to see if the participants will come to the same conclusion even thought they have interacted with the application differently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2- it can sometimes be a pragmatic approach because it will essentially produce a biased outcome or a less diverse data or a one sided user experience or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3- the users will explore</a:t>
            </a:r>
            <a:r>
              <a:rPr lang="en-GB" baseline="0" dirty="0"/>
              <a:t> the application with less limitation compared to following the tasks we give them which a more controlled process</a:t>
            </a:r>
            <a:endParaRPr lang="en-GB" dirty="0"/>
          </a:p>
          <a:p>
            <a:endParaRPr lang="en-GB" dirty="0"/>
          </a:p>
        </p:txBody>
      </p:sp>
      <p:sp>
        <p:nvSpPr>
          <p:cNvPr id="4" name="Slide Number Placeholder 3"/>
          <p:cNvSpPr>
            <a:spLocks noGrp="1"/>
          </p:cNvSpPr>
          <p:nvPr>
            <p:ph type="sldNum" sz="quarter" idx="10"/>
          </p:nvPr>
        </p:nvSpPr>
        <p:spPr/>
        <p:txBody>
          <a:bodyPr/>
          <a:lstStyle/>
          <a:p>
            <a:fld id="{89CEC736-FF3D-48B1-91B4-B3A16A5CBC49}" type="slidenum">
              <a:rPr lang="en-GB" smtClean="0"/>
              <a:t>9</a:t>
            </a:fld>
            <a:endParaRPr lang="en-GB"/>
          </a:p>
        </p:txBody>
      </p:sp>
    </p:spTree>
    <p:extLst>
      <p:ext uri="{BB962C8B-B14F-4D97-AF65-F5344CB8AC3E}">
        <p14:creationId xmlns:p14="http://schemas.microsoft.com/office/powerpoint/2010/main" val="878472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737793-58AA-1743-8D69-1E2DD47F70A3}"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04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55D79D-F86E-584A-AC93-BC6A4C56549C}"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a:t>
            </a:fld>
            <a:endParaRPr lang="en-GB"/>
          </a:p>
        </p:txBody>
      </p:sp>
    </p:spTree>
    <p:extLst>
      <p:ext uri="{BB962C8B-B14F-4D97-AF65-F5344CB8AC3E}">
        <p14:creationId xmlns:p14="http://schemas.microsoft.com/office/powerpoint/2010/main" val="85565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9E6898-84DE-264D-994F-4AF518192E6E}"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a:t>
            </a:fld>
            <a:endParaRPr lang="en-GB"/>
          </a:p>
        </p:txBody>
      </p:sp>
    </p:spTree>
    <p:extLst>
      <p:ext uri="{BB962C8B-B14F-4D97-AF65-F5344CB8AC3E}">
        <p14:creationId xmlns:p14="http://schemas.microsoft.com/office/powerpoint/2010/main" val="34849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a:t>
            </a:fld>
            <a:endParaRPr lang="en-GB"/>
          </a:p>
        </p:txBody>
      </p:sp>
    </p:spTree>
    <p:extLst>
      <p:ext uri="{BB962C8B-B14F-4D97-AF65-F5344CB8AC3E}">
        <p14:creationId xmlns:p14="http://schemas.microsoft.com/office/powerpoint/2010/main" val="139553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743440-982E-3741-98E1-198440277E6D}"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73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BCC352-B5E5-794A-A413-2F10FC1C7B9C}" type="datetime1">
              <a:rPr lang="en-GB" smtClean="0"/>
              <a:t>30/03/2017</a:t>
            </a:fld>
            <a:endParaRPr lang="en-GB"/>
          </a:p>
        </p:txBody>
      </p:sp>
      <p:sp>
        <p:nvSpPr>
          <p:cNvPr id="6" name="Footer Placeholder 5"/>
          <p:cNvSpPr>
            <a:spLocks noGrp="1"/>
          </p:cNvSpPr>
          <p:nvPr>
            <p:ph type="ftr" sz="quarter" idx="11"/>
          </p:nvPr>
        </p:nvSpPr>
        <p:spPr/>
        <p:txBody>
          <a:bodyPr/>
          <a:lstStyle/>
          <a:p>
            <a:r>
              <a:rPr lang="en-GB"/>
              <a:t>WorkIt Team</a:t>
            </a:r>
          </a:p>
        </p:txBody>
      </p:sp>
      <p:sp>
        <p:nvSpPr>
          <p:cNvPr id="7" name="Slide Number Placeholder 6"/>
          <p:cNvSpPr>
            <a:spLocks noGrp="1"/>
          </p:cNvSpPr>
          <p:nvPr>
            <p:ph type="sldNum" sz="quarter" idx="12"/>
          </p:nvPr>
        </p:nvSpPr>
        <p:spPr/>
        <p:txBody>
          <a:bodyPr/>
          <a:lstStyle/>
          <a:p>
            <a:fld id="{B5295446-B376-4563-BED3-3976E5D76D1C}" type="slidenum">
              <a:rPr lang="en-GB" smtClean="0"/>
              <a:t>‹#›</a:t>
            </a:fld>
            <a:endParaRPr lang="en-GB"/>
          </a:p>
        </p:txBody>
      </p:sp>
    </p:spTree>
    <p:extLst>
      <p:ext uri="{BB962C8B-B14F-4D97-AF65-F5344CB8AC3E}">
        <p14:creationId xmlns:p14="http://schemas.microsoft.com/office/powerpoint/2010/main" val="93108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492D81-B43E-E949-935B-FF0E058A80F9}" type="datetime1">
              <a:rPr lang="en-GB" smtClean="0"/>
              <a:t>30/03/2017</a:t>
            </a:fld>
            <a:endParaRPr lang="en-GB"/>
          </a:p>
        </p:txBody>
      </p:sp>
      <p:sp>
        <p:nvSpPr>
          <p:cNvPr id="8" name="Footer Placeholder 7"/>
          <p:cNvSpPr>
            <a:spLocks noGrp="1"/>
          </p:cNvSpPr>
          <p:nvPr>
            <p:ph type="ftr" sz="quarter" idx="11"/>
          </p:nvPr>
        </p:nvSpPr>
        <p:spPr/>
        <p:txBody>
          <a:bodyPr/>
          <a:lstStyle/>
          <a:p>
            <a:r>
              <a:rPr lang="en-GB"/>
              <a:t>WorkIt Team</a:t>
            </a:r>
          </a:p>
        </p:txBody>
      </p:sp>
      <p:sp>
        <p:nvSpPr>
          <p:cNvPr id="9" name="Slide Number Placeholder 8"/>
          <p:cNvSpPr>
            <a:spLocks noGrp="1"/>
          </p:cNvSpPr>
          <p:nvPr>
            <p:ph type="sldNum" sz="quarter" idx="12"/>
          </p:nvPr>
        </p:nvSpPr>
        <p:spPr/>
        <p:txBody>
          <a:bodyPr/>
          <a:lstStyle/>
          <a:p>
            <a:fld id="{B5295446-B376-4563-BED3-3976E5D76D1C}" type="slidenum">
              <a:rPr lang="en-GB" smtClean="0"/>
              <a:t>‹#›</a:t>
            </a:fld>
            <a:endParaRPr lang="en-GB"/>
          </a:p>
        </p:txBody>
      </p:sp>
    </p:spTree>
    <p:extLst>
      <p:ext uri="{BB962C8B-B14F-4D97-AF65-F5344CB8AC3E}">
        <p14:creationId xmlns:p14="http://schemas.microsoft.com/office/powerpoint/2010/main" val="5451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1AB2ED-E3E7-C94A-8C30-B5021A17DDEC}" type="datetime1">
              <a:rPr lang="en-GB" smtClean="0"/>
              <a:t>30/03/2017</a:t>
            </a:fld>
            <a:endParaRPr lang="en-GB"/>
          </a:p>
        </p:txBody>
      </p:sp>
      <p:sp>
        <p:nvSpPr>
          <p:cNvPr id="4" name="Footer Placeholder 3"/>
          <p:cNvSpPr>
            <a:spLocks noGrp="1"/>
          </p:cNvSpPr>
          <p:nvPr>
            <p:ph type="ftr" sz="quarter" idx="11"/>
          </p:nvPr>
        </p:nvSpPr>
        <p:spPr/>
        <p:txBody>
          <a:bodyPr/>
          <a:lstStyle/>
          <a:p>
            <a:r>
              <a:rPr lang="en-GB"/>
              <a:t>WorkIt Team</a:t>
            </a:r>
          </a:p>
        </p:txBody>
      </p:sp>
      <p:sp>
        <p:nvSpPr>
          <p:cNvPr id="5" name="Slide Number Placeholder 4"/>
          <p:cNvSpPr>
            <a:spLocks noGrp="1"/>
          </p:cNvSpPr>
          <p:nvPr>
            <p:ph type="sldNum" sz="quarter" idx="12"/>
          </p:nvPr>
        </p:nvSpPr>
        <p:spPr/>
        <p:txBody>
          <a:bodyPr/>
          <a:lstStyle/>
          <a:p>
            <a:fld id="{B5295446-B376-4563-BED3-3976E5D76D1C}" type="slidenum">
              <a:rPr lang="en-GB" smtClean="0"/>
              <a:t>‹#›</a:t>
            </a:fld>
            <a:endParaRPr lang="en-GB"/>
          </a:p>
        </p:txBody>
      </p:sp>
    </p:spTree>
    <p:extLst>
      <p:ext uri="{BB962C8B-B14F-4D97-AF65-F5344CB8AC3E}">
        <p14:creationId xmlns:p14="http://schemas.microsoft.com/office/powerpoint/2010/main" val="234268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9B2504E-E8BA-C542-909D-E7DB587C2615}" type="datetime1">
              <a:rPr lang="en-GB" smtClean="0"/>
              <a:t>30/03/2017</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WorkIt Team</a:t>
            </a:r>
          </a:p>
        </p:txBody>
      </p:sp>
      <p:sp>
        <p:nvSpPr>
          <p:cNvPr id="9" name="Slide Number Placeholder 8"/>
          <p:cNvSpPr>
            <a:spLocks noGrp="1"/>
          </p:cNvSpPr>
          <p:nvPr>
            <p:ph type="sldNum" sz="quarter" idx="12"/>
          </p:nvPr>
        </p:nvSpPr>
        <p:spPr/>
        <p:txBody>
          <a:bodyPr/>
          <a:lstStyle/>
          <a:p>
            <a:fld id="{B5295446-B376-4563-BED3-3976E5D76D1C}" type="slidenum">
              <a:rPr lang="en-GB" smtClean="0"/>
              <a:t>‹#›</a:t>
            </a:fld>
            <a:endParaRPr lang="en-GB"/>
          </a:p>
        </p:txBody>
      </p:sp>
    </p:spTree>
    <p:extLst>
      <p:ext uri="{BB962C8B-B14F-4D97-AF65-F5344CB8AC3E}">
        <p14:creationId xmlns:p14="http://schemas.microsoft.com/office/powerpoint/2010/main" val="286211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3653CA3-2460-1B44-A627-A8FB09214BC0}" type="datetime1">
              <a:rPr lang="en-GB" smtClean="0"/>
              <a:t>30/03/2017</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WorkIt Team</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5295446-B376-4563-BED3-3976E5D76D1C}" type="slidenum">
              <a:rPr lang="en-GB" smtClean="0"/>
              <a:t>‹#›</a:t>
            </a:fld>
            <a:endParaRPr lang="en-GB"/>
          </a:p>
        </p:txBody>
      </p:sp>
    </p:spTree>
    <p:extLst>
      <p:ext uri="{BB962C8B-B14F-4D97-AF65-F5344CB8AC3E}">
        <p14:creationId xmlns:p14="http://schemas.microsoft.com/office/powerpoint/2010/main" val="364418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6A3F88-19CA-7F47-A1DD-B9F3ADE014EA}" type="datetime1">
              <a:rPr lang="en-GB" smtClean="0"/>
              <a:t>30/03/2017</a:t>
            </a:fld>
            <a:endParaRPr lang="en-GB"/>
          </a:p>
        </p:txBody>
      </p:sp>
      <p:sp>
        <p:nvSpPr>
          <p:cNvPr id="6" name="Footer Placeholder 5"/>
          <p:cNvSpPr>
            <a:spLocks noGrp="1"/>
          </p:cNvSpPr>
          <p:nvPr>
            <p:ph type="ftr" sz="quarter" idx="11"/>
          </p:nvPr>
        </p:nvSpPr>
        <p:spPr/>
        <p:txBody>
          <a:bodyPr/>
          <a:lstStyle/>
          <a:p>
            <a:r>
              <a:rPr lang="en-US"/>
              <a:t>WorkIt Team</a:t>
            </a:r>
            <a:endParaRPr lang="en-US" dirty="0"/>
          </a:p>
        </p:txBody>
      </p:sp>
      <p:sp>
        <p:nvSpPr>
          <p:cNvPr id="7" name="Slide Number Placeholder 6"/>
          <p:cNvSpPr>
            <a:spLocks noGrp="1"/>
          </p:cNvSpPr>
          <p:nvPr>
            <p:ph type="sldNum" sz="quarter" idx="12"/>
          </p:nvPr>
        </p:nvSpPr>
        <p:spPr/>
        <p:txBody>
          <a:bodyPr/>
          <a:lstStyle/>
          <a:p>
            <a:fld id="{B5295446-B376-4563-BED3-3976E5D76D1C}" type="slidenum">
              <a:rPr lang="en-GB" smtClean="0"/>
              <a:t>‹#›</a:t>
            </a:fld>
            <a:endParaRPr lang="en-GB"/>
          </a:p>
        </p:txBody>
      </p:sp>
    </p:spTree>
    <p:extLst>
      <p:ext uri="{BB962C8B-B14F-4D97-AF65-F5344CB8AC3E}">
        <p14:creationId xmlns:p14="http://schemas.microsoft.com/office/powerpoint/2010/main" val="11627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B38D879-DB3C-734E-B0AA-1E5723B17F89}" type="datetime1">
              <a:rPr lang="en-GB" smtClean="0"/>
              <a:t>30/03/2017</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a:t>WorkIt Team</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5295446-B376-4563-BED3-3976E5D76D1C}"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78205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amp;ehk=fyoUFI64Xstq6M5LPXstuQ&amp;r=0&amp;pid=OfficeInsert"/></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1.wdp"/><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16401"/>
            <a:ext cx="10058400" cy="3566160"/>
          </a:xfrm>
        </p:spPr>
        <p:txBody>
          <a:bodyPr/>
          <a:lstStyle/>
          <a:p>
            <a:r>
              <a:rPr lang="en-GB" dirty="0">
                <a:latin typeface="Didot" charset="0"/>
                <a:ea typeface="Didot" charset="0"/>
                <a:cs typeface="Didot" charset="0"/>
              </a:rPr>
              <a:t>WorkIt: Lifestyle and Time Management for Students </a:t>
            </a:r>
            <a:endParaRPr lang="en-US" dirty="0">
              <a:latin typeface="Didot" charset="0"/>
              <a:ea typeface="Didot" charset="0"/>
              <a:cs typeface="Didot" charset="0"/>
            </a:endParaRPr>
          </a:p>
        </p:txBody>
      </p:sp>
      <p:sp>
        <p:nvSpPr>
          <p:cNvPr id="7" name="TextBox 6"/>
          <p:cNvSpPr txBox="1"/>
          <p:nvPr/>
        </p:nvSpPr>
        <p:spPr>
          <a:xfrm>
            <a:off x="172171" y="5062951"/>
            <a:ext cx="11149592" cy="646331"/>
          </a:xfrm>
          <a:prstGeom prst="rect">
            <a:avLst/>
          </a:prstGeom>
          <a:noFill/>
        </p:spPr>
        <p:txBody>
          <a:bodyPr wrap="none" rtlCol="0">
            <a:spAutoFit/>
          </a:bodyPr>
          <a:lstStyle/>
          <a:p>
            <a:pPr algn="ctr"/>
            <a:r>
              <a:rPr lang="en-US" dirty="0">
                <a:latin typeface="Arial" charset="0"/>
                <a:ea typeface="Arial" charset="0"/>
                <a:cs typeface="Arial" charset="0"/>
              </a:rPr>
              <a:t>Presented by: Abdilgani Abdallah</a:t>
            </a:r>
            <a:r>
              <a:rPr lang="ar-SA" dirty="0">
                <a:latin typeface="Arial" charset="0"/>
                <a:ea typeface="Arial" charset="0"/>
                <a:cs typeface="Arial" charset="0"/>
              </a:rPr>
              <a:t> </a:t>
            </a:r>
            <a:r>
              <a:rPr lang="en-GB" dirty="0">
                <a:latin typeface="Arial" charset="0"/>
                <a:ea typeface="Arial" charset="0"/>
                <a:cs typeface="Arial" charset="0"/>
              </a:rPr>
              <a:t>M00491564</a:t>
            </a:r>
            <a:r>
              <a:rPr lang="en-US" dirty="0">
                <a:latin typeface="Arial" charset="0"/>
                <a:ea typeface="Arial" charset="0"/>
                <a:cs typeface="Arial" charset="0"/>
              </a:rPr>
              <a:t>, Wisam Albarkat M00493452, Mohamed Saeed M00530883, </a:t>
            </a:r>
          </a:p>
          <a:p>
            <a:pPr algn="ctr"/>
            <a:r>
              <a:rPr lang="en-US" dirty="0">
                <a:latin typeface="Arial" charset="0"/>
                <a:ea typeface="Arial" charset="0"/>
                <a:cs typeface="Arial" charset="0"/>
              </a:rPr>
              <a:t>Sebastian Zdroana M00495434</a:t>
            </a:r>
          </a:p>
        </p:txBody>
      </p:sp>
      <p:sp>
        <p:nvSpPr>
          <p:cNvPr id="5" name="TextBox 4"/>
          <p:cNvSpPr txBox="1"/>
          <p:nvPr/>
        </p:nvSpPr>
        <p:spPr>
          <a:xfrm>
            <a:off x="2257864" y="5709282"/>
            <a:ext cx="7737231" cy="646331"/>
          </a:xfrm>
          <a:prstGeom prst="rect">
            <a:avLst/>
          </a:prstGeom>
          <a:noFill/>
        </p:spPr>
        <p:txBody>
          <a:bodyPr wrap="square" rtlCol="0">
            <a:spAutoFit/>
          </a:bodyPr>
          <a:lstStyle/>
          <a:p>
            <a:r>
              <a:rPr lang="en-US" dirty="0">
                <a:latin typeface="Arial" charset="0"/>
                <a:ea typeface="Arial" charset="0"/>
                <a:cs typeface="Arial" charset="0"/>
              </a:rPr>
              <a:t>Middlesex University  |  Computer Science |  Human Factors in design</a:t>
            </a:r>
          </a:p>
          <a:p>
            <a:endParaRPr lang="en-US" dirty="0">
              <a:latin typeface="Arial" charset="0"/>
              <a:ea typeface="Arial" charset="0"/>
              <a:cs typeface="Arial" charset="0"/>
            </a:endParaRPr>
          </a:p>
        </p:txBody>
      </p:sp>
      <p:sp>
        <p:nvSpPr>
          <p:cNvPr id="8" name="Slide Number Placeholder 7"/>
          <p:cNvSpPr>
            <a:spLocks noGrp="1"/>
          </p:cNvSpPr>
          <p:nvPr>
            <p:ph type="sldNum" sz="quarter" idx="12"/>
          </p:nvPr>
        </p:nvSpPr>
        <p:spPr/>
        <p:txBody>
          <a:bodyPr/>
          <a:lstStyle/>
          <a:p>
            <a:fld id="{4FAB73BC-B049-4115-A692-8D63A059BFB8}" type="slidenum">
              <a:rPr lang="en-US" smtClean="0"/>
              <a:t>1</a:t>
            </a:fld>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4098" y="2536000"/>
            <a:ext cx="2733043" cy="1836756"/>
          </a:xfrm>
          <a:prstGeom prst="rect">
            <a:avLst/>
          </a:prstGeom>
          <a:ln>
            <a:noFill/>
          </a:ln>
          <a:effectLst>
            <a:outerShdw blurRad="190500" algn="tl" rotWithShape="0">
              <a:srgbClr val="000000">
                <a:alpha val="70000"/>
              </a:srgbClr>
            </a:outerShdw>
          </a:effectLst>
        </p:spPr>
      </p:pic>
      <p:sp>
        <p:nvSpPr>
          <p:cNvPr id="3" name="Date Placeholder 2"/>
          <p:cNvSpPr>
            <a:spLocks noGrp="1"/>
          </p:cNvSpPr>
          <p:nvPr>
            <p:ph type="dt" sz="half" idx="10"/>
          </p:nvPr>
        </p:nvSpPr>
        <p:spPr/>
        <p:txBody>
          <a:bodyPr/>
          <a:lstStyle/>
          <a:p>
            <a:fld id="{B9ED109F-7EEF-CE45-843E-08948BA468F3}" type="datetime1">
              <a:rPr lang="en-GB" smtClean="0"/>
              <a:t>30/03/2017</a:t>
            </a:fld>
            <a:endParaRPr lang="en-GB"/>
          </a:p>
        </p:txBody>
      </p:sp>
      <p:sp>
        <p:nvSpPr>
          <p:cNvPr id="9" name="Footer Placeholder 8"/>
          <p:cNvSpPr>
            <a:spLocks noGrp="1"/>
          </p:cNvSpPr>
          <p:nvPr>
            <p:ph type="ftr" sz="quarter" idx="11"/>
          </p:nvPr>
        </p:nvSpPr>
        <p:spPr/>
        <p:txBody>
          <a:bodyPr/>
          <a:lstStyle/>
          <a:p>
            <a:r>
              <a:rPr lang="en-GB"/>
              <a:t>WorkIt Team</a:t>
            </a:r>
          </a:p>
        </p:txBody>
      </p:sp>
      <p:sp>
        <p:nvSpPr>
          <p:cNvPr id="6" name="TextBox 5"/>
          <p:cNvSpPr txBox="1"/>
          <p:nvPr/>
        </p:nvSpPr>
        <p:spPr>
          <a:xfrm>
            <a:off x="1744133" y="3894667"/>
            <a:ext cx="3059043" cy="400110"/>
          </a:xfrm>
          <a:prstGeom prst="rect">
            <a:avLst/>
          </a:prstGeom>
          <a:noFill/>
        </p:spPr>
        <p:txBody>
          <a:bodyPr wrap="none" rtlCol="0">
            <a:spAutoFit/>
          </a:bodyPr>
          <a:lstStyle/>
          <a:p>
            <a:r>
              <a:rPr lang="en-US" sz="2000" dirty="0">
                <a:latin typeface="Arial" charset="0"/>
                <a:ea typeface="Arial" charset="0"/>
                <a:cs typeface="Arial" charset="0"/>
              </a:rPr>
              <a:t>Phase </a:t>
            </a:r>
            <a:r>
              <a:rPr lang="en-US" sz="2000" dirty="0" smtClean="0">
                <a:latin typeface="Arial" charset="0"/>
                <a:ea typeface="Arial" charset="0"/>
                <a:cs typeface="Arial" charset="0"/>
              </a:rPr>
              <a:t>Three:  </a:t>
            </a:r>
            <a:r>
              <a:rPr lang="en-US" sz="2000" dirty="0">
                <a:latin typeface="Arial" charset="0"/>
                <a:ea typeface="Arial" charset="0"/>
                <a:cs typeface="Arial" charset="0"/>
              </a:rPr>
              <a:t>Evaluation</a:t>
            </a:r>
          </a:p>
        </p:txBody>
      </p:sp>
    </p:spTree>
    <p:extLst>
      <p:ext uri="{BB962C8B-B14F-4D97-AF65-F5344CB8AC3E}">
        <p14:creationId xmlns:p14="http://schemas.microsoft.com/office/powerpoint/2010/main" val="10344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Didot" charset="0"/>
                <a:ea typeface="Didot" charset="0"/>
                <a:cs typeface="Didot" charset="0"/>
              </a:rPr>
              <a:t>Think Aloud Protocol</a:t>
            </a:r>
          </a:p>
        </p:txBody>
      </p:sp>
      <p:sp>
        <p:nvSpPr>
          <p:cNvPr id="3" name="Date Placeholder 2"/>
          <p:cNvSpPr>
            <a:spLocks noGrp="1"/>
          </p:cNvSpPr>
          <p:nvPr>
            <p:ph type="dt" sz="half" idx="10"/>
          </p:nvPr>
        </p:nvSpPr>
        <p:spPr/>
        <p:txBody>
          <a:bodyPr/>
          <a:lstStyle/>
          <a:p>
            <a:fld id="{839D8BDE-D36C-E342-B247-9B6601EC56EB}" type="datetime1">
              <a:rPr lang="en-GB" smtClean="0"/>
              <a:t>30/03/2017</a:t>
            </a:fld>
            <a:endParaRPr lang="en-GB"/>
          </a:p>
        </p:txBody>
      </p:sp>
      <p:sp>
        <p:nvSpPr>
          <p:cNvPr id="4" name="Footer Placeholder 3"/>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10</a:t>
            </a:fld>
            <a:endParaRPr lang="en-GB"/>
          </a:p>
        </p:txBody>
      </p:sp>
      <p:sp>
        <p:nvSpPr>
          <p:cNvPr id="8" name="Rectangle 7"/>
          <p:cNvSpPr/>
          <p:nvPr/>
        </p:nvSpPr>
        <p:spPr>
          <a:xfrm>
            <a:off x="1785504" y="1919814"/>
            <a:ext cx="8388005" cy="4199611"/>
          </a:xfrm>
          <a:prstGeom prst="rect">
            <a:avLst/>
          </a:prstGeom>
        </p:spPr>
        <p:txBody>
          <a:bodyPr wrap="square">
            <a:spAutoFit/>
          </a:bodyPr>
          <a:lstStyle/>
          <a:p>
            <a:pPr marL="285750" indent="-285750">
              <a:lnSpc>
                <a:spcPct val="150000"/>
              </a:lnSpc>
              <a:buFont typeface="Arial" charset="0"/>
              <a:buChar char="•"/>
            </a:pPr>
            <a:r>
              <a:rPr lang="en-GB" sz="2000" dirty="0"/>
              <a:t>User viewpoint based on the immediate user experience</a:t>
            </a:r>
          </a:p>
          <a:p>
            <a:pPr>
              <a:lnSpc>
                <a:spcPct val="150000"/>
              </a:lnSpc>
            </a:pPr>
            <a:endParaRPr lang="en-GB" sz="2000" dirty="0"/>
          </a:p>
          <a:p>
            <a:pPr marL="285750" indent="-285750">
              <a:lnSpc>
                <a:spcPct val="150000"/>
              </a:lnSpc>
              <a:buFont typeface="Arial" charset="0"/>
              <a:buChar char="•"/>
            </a:pPr>
            <a:r>
              <a:rPr lang="en-GB" sz="2000" dirty="0"/>
              <a:t>Freedom to interact with the system without guidance</a:t>
            </a:r>
          </a:p>
          <a:p>
            <a:pPr>
              <a:lnSpc>
                <a:spcPct val="150000"/>
              </a:lnSpc>
            </a:pPr>
            <a:endParaRPr lang="en-GB" sz="2000" dirty="0"/>
          </a:p>
          <a:p>
            <a:pPr marL="285750" indent="-285750">
              <a:lnSpc>
                <a:spcPct val="150000"/>
              </a:lnSpc>
              <a:buFont typeface="Arial" charset="0"/>
              <a:buChar char="•"/>
            </a:pPr>
            <a:r>
              <a:rPr lang="en-GB" sz="2000" dirty="0"/>
              <a:t>Minimises influence from the testing team </a:t>
            </a:r>
          </a:p>
          <a:p>
            <a:pPr>
              <a:lnSpc>
                <a:spcPct val="150000"/>
              </a:lnSpc>
            </a:pPr>
            <a:endParaRPr lang="en-GB" sz="2000" dirty="0"/>
          </a:p>
          <a:p>
            <a:pPr marL="285750" indent="-285750">
              <a:lnSpc>
                <a:spcPct val="150000"/>
              </a:lnSpc>
              <a:buFont typeface="Arial" charset="0"/>
              <a:buChar char="•"/>
            </a:pPr>
            <a:r>
              <a:rPr lang="en-GB" sz="2000" dirty="0"/>
              <a:t>produce data that weren't thought off from the team</a:t>
            </a:r>
          </a:p>
          <a:p>
            <a:pPr>
              <a:lnSpc>
                <a:spcPct val="150000"/>
              </a:lnSpc>
            </a:pPr>
            <a:endParaRPr lang="en-GB" sz="2000" dirty="0"/>
          </a:p>
          <a:p>
            <a:pPr marL="285750" indent="-285750">
              <a:lnSpc>
                <a:spcPct val="150000"/>
              </a:lnSpc>
              <a:buFont typeface="Arial" charset="0"/>
              <a:buChar char="•"/>
            </a:pPr>
            <a:r>
              <a:rPr lang="en-GB" sz="2000" dirty="0"/>
              <a:t>Can highlight areas that might have being left out during the usability test.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3509" y="469057"/>
            <a:ext cx="1199341" cy="1268303"/>
          </a:xfrm>
          <a:prstGeom prst="rect">
            <a:avLst/>
          </a:prstGeom>
        </p:spPr>
      </p:pic>
    </p:spTree>
    <p:extLst>
      <p:ext uri="{BB962C8B-B14F-4D97-AF65-F5344CB8AC3E}">
        <p14:creationId xmlns:p14="http://schemas.microsoft.com/office/powerpoint/2010/main" val="54123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72303"/>
            <a:ext cx="10058400" cy="1450757"/>
          </a:xfrm>
        </p:spPr>
        <p:txBody>
          <a:bodyPr/>
          <a:lstStyle/>
          <a:p>
            <a:pPr algn="ctr"/>
            <a:r>
              <a:rPr lang="en-GB" dirty="0">
                <a:latin typeface="Didot" charset="0"/>
                <a:ea typeface="Didot" charset="0"/>
                <a:cs typeface="Didot" charset="0"/>
              </a:rPr>
              <a:t>Timed usability test </a:t>
            </a:r>
          </a:p>
        </p:txBody>
      </p:sp>
      <p:sp>
        <p:nvSpPr>
          <p:cNvPr id="4" name="Date Placeholder 3"/>
          <p:cNvSpPr>
            <a:spLocks noGrp="1"/>
          </p:cNvSpPr>
          <p:nvPr>
            <p:ph type="dt" sz="half" idx="10"/>
          </p:nvPr>
        </p:nvSpPr>
        <p:spPr/>
        <p:txBody>
          <a:bodyPr/>
          <a:lstStyle/>
          <a:p>
            <a:fld id="{3F1EAF4B-9B3C-CC4E-9E17-F22CE7DE55CA}"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11</a:t>
            </a:fld>
            <a:endParaRPr lang="en-GB"/>
          </a:p>
        </p:txBody>
      </p:sp>
      <p:sp>
        <p:nvSpPr>
          <p:cNvPr id="7" name="Content Placeholder 6"/>
          <p:cNvSpPr>
            <a:spLocks noGrp="1"/>
          </p:cNvSpPr>
          <p:nvPr>
            <p:ph idx="1"/>
          </p:nvPr>
        </p:nvSpPr>
        <p:spPr>
          <a:xfrm>
            <a:off x="2810139" y="1974074"/>
            <a:ext cx="7090319" cy="4023360"/>
          </a:xfrm>
        </p:spPr>
        <p:txBody>
          <a:bodyPr>
            <a:noAutofit/>
          </a:bodyPr>
          <a:lstStyle/>
          <a:p>
            <a:pPr>
              <a:buFont typeface="Arial" charset="0"/>
              <a:buChar char="•"/>
            </a:pPr>
            <a:r>
              <a:rPr lang="en-GB" dirty="0"/>
              <a:t>Follow a usability test plan (to do tasks)</a:t>
            </a:r>
          </a:p>
          <a:p>
            <a:pPr>
              <a:buFont typeface="Arial" charset="0"/>
              <a:buChar char="•"/>
            </a:pPr>
            <a:endParaRPr lang="en-GB" dirty="0"/>
          </a:p>
          <a:p>
            <a:pPr>
              <a:buFont typeface="Arial" charset="0"/>
              <a:buChar char="•"/>
            </a:pPr>
            <a:r>
              <a:rPr lang="en-GB" dirty="0"/>
              <a:t>User feedback</a:t>
            </a:r>
          </a:p>
          <a:p>
            <a:pPr>
              <a:lnSpc>
                <a:spcPct val="200000"/>
              </a:lnSpc>
              <a:buFont typeface="Arial" charset="0"/>
              <a:buChar char="•"/>
            </a:pPr>
            <a:endParaRPr lang="en-GB" dirty="0"/>
          </a:p>
          <a:p>
            <a:pPr>
              <a:buFont typeface="Arial" charset="0"/>
              <a:buChar char="•"/>
            </a:pPr>
            <a:r>
              <a:rPr lang="en-GB" dirty="0"/>
              <a:t>record completion of tasks &amp; time</a:t>
            </a:r>
          </a:p>
          <a:p>
            <a:pPr>
              <a:buFont typeface="Arial" charset="0"/>
              <a:buChar char="•"/>
            </a:pPr>
            <a:endParaRPr lang="en-GB" dirty="0"/>
          </a:p>
          <a:p>
            <a:pPr>
              <a:buFont typeface="Arial" charset="0"/>
              <a:buChar char="•"/>
            </a:pPr>
            <a:r>
              <a:rPr lang="en-GB" dirty="0"/>
              <a:t>Errors made by the users </a:t>
            </a:r>
          </a:p>
          <a:p>
            <a:pPr>
              <a:buFont typeface="Arial" charset="0"/>
              <a:buChar char="•"/>
            </a:pPr>
            <a:endParaRPr lang="en-GB" dirty="0"/>
          </a:p>
          <a:p>
            <a:pPr>
              <a:buFont typeface="Arial" charset="0"/>
              <a:buChar char="•"/>
            </a:pPr>
            <a:r>
              <a:rPr lang="en-GB" dirty="0"/>
              <a:t>Comments by the test conductors </a:t>
            </a:r>
          </a:p>
          <a:p>
            <a:pPr>
              <a:buFont typeface="Arial" charset="0"/>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0459" y="172303"/>
            <a:ext cx="1512924" cy="1562094"/>
          </a:xfrm>
          <a:prstGeom prst="rect">
            <a:avLst/>
          </a:prstGeom>
        </p:spPr>
      </p:pic>
    </p:spTree>
    <p:extLst>
      <p:ext uri="{BB962C8B-B14F-4D97-AF65-F5344CB8AC3E}">
        <p14:creationId xmlns:p14="http://schemas.microsoft.com/office/powerpoint/2010/main" val="50689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0" indent="0">
              <a:buNone/>
            </a:pPr>
            <a:endParaRPr lang="en-GB" dirty="0"/>
          </a:p>
        </p:txBody>
      </p:sp>
      <p:sp>
        <p:nvSpPr>
          <p:cNvPr id="4" name="Date Placeholder 3"/>
          <p:cNvSpPr>
            <a:spLocks noGrp="1"/>
          </p:cNvSpPr>
          <p:nvPr>
            <p:ph type="dt" sz="half" idx="10"/>
          </p:nvPr>
        </p:nvSpPr>
        <p:spPr/>
        <p:txBody>
          <a:bodyPr/>
          <a:lstStyle/>
          <a:p>
            <a:fld id="{9F7A4B6D-A6F1-CC4B-AC1F-C64A636CA079}"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12</a:t>
            </a:fld>
            <a:endParaRPr lang="en-GB"/>
          </a:p>
        </p:txBody>
      </p:sp>
      <p:pic>
        <p:nvPicPr>
          <p:cNvPr id="14" name="Picture 13"/>
          <p:cNvPicPr>
            <a:picLocks noChangeAspect="1"/>
          </p:cNvPicPr>
          <p:nvPr/>
        </p:nvPicPr>
        <p:blipFill rotWithShape="1">
          <a:blip r:embed="rId3"/>
          <a:srcRect l="31830" t="20742" r="32803" b="7337"/>
          <a:stretch/>
        </p:blipFill>
        <p:spPr>
          <a:xfrm>
            <a:off x="3796617" y="1767121"/>
            <a:ext cx="4329325" cy="4548929"/>
          </a:xfrm>
          <a:prstGeom prst="rect">
            <a:avLst/>
          </a:prstGeom>
        </p:spPr>
      </p:pic>
      <p:sp>
        <p:nvSpPr>
          <p:cNvPr id="17" name="Rectangle 16"/>
          <p:cNvSpPr/>
          <p:nvPr/>
        </p:nvSpPr>
        <p:spPr>
          <a:xfrm>
            <a:off x="3101453" y="567781"/>
            <a:ext cx="6050054" cy="830997"/>
          </a:xfrm>
          <a:prstGeom prst="rect">
            <a:avLst/>
          </a:prstGeom>
        </p:spPr>
        <p:txBody>
          <a:bodyPr wrap="none">
            <a:spAutoFit/>
          </a:bodyPr>
          <a:lstStyle/>
          <a:p>
            <a:pPr algn="ctr"/>
            <a:r>
              <a:rPr lang="en-US" sz="4800" dirty="0">
                <a:latin typeface="Didot" charset="0"/>
                <a:ea typeface="Didot" charset="0"/>
                <a:cs typeface="Didot" charset="0"/>
              </a:rPr>
              <a:t>Usability testing plan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459" y="172303"/>
            <a:ext cx="1512924" cy="1562094"/>
          </a:xfrm>
          <a:prstGeom prst="rect">
            <a:avLst/>
          </a:prstGeom>
        </p:spPr>
      </p:pic>
    </p:spTree>
    <p:extLst>
      <p:ext uri="{BB962C8B-B14F-4D97-AF65-F5344CB8AC3E}">
        <p14:creationId xmlns:p14="http://schemas.microsoft.com/office/powerpoint/2010/main" val="164532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Didot" charset="0"/>
                <a:ea typeface="Didot" charset="0"/>
                <a:cs typeface="Didot" charset="0"/>
              </a:rPr>
              <a:t>Variables</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9287" y="4454506"/>
            <a:ext cx="4178300" cy="1447800"/>
          </a:xfrm>
        </p:spPr>
      </p:pic>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13</a:t>
            </a:fld>
            <a:endParaRPr lang="en-GB"/>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783" y="4621262"/>
            <a:ext cx="4229100" cy="13208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3383" y="2458586"/>
            <a:ext cx="4127500" cy="14224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9287" y="2295172"/>
            <a:ext cx="4051300" cy="18034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0065" y="362819"/>
            <a:ext cx="1525615" cy="1393591"/>
          </a:xfrm>
          <a:prstGeom prst="rect">
            <a:avLst/>
          </a:prstGeom>
        </p:spPr>
      </p:pic>
    </p:spTree>
    <p:extLst>
      <p:ext uri="{BB962C8B-B14F-4D97-AF65-F5344CB8AC3E}">
        <p14:creationId xmlns:p14="http://schemas.microsoft.com/office/powerpoint/2010/main" val="113554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Didot" charset="0"/>
                <a:ea typeface="Didot" charset="0"/>
                <a:cs typeface="Didot" charset="0"/>
              </a:rPr>
              <a:t>Variables</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flipV="1">
            <a:off x="6743699" y="4234780"/>
            <a:ext cx="4203700" cy="1828800"/>
          </a:xfrm>
        </p:spPr>
      </p:pic>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14</a:t>
            </a:fld>
            <a:endParaRPr lang="en-GB"/>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251" y="4278428"/>
            <a:ext cx="4381500" cy="18161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3699" y="2361530"/>
            <a:ext cx="4191000" cy="18542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5701" y="2216115"/>
            <a:ext cx="3784600" cy="17653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0065" y="362819"/>
            <a:ext cx="1525615" cy="1393591"/>
          </a:xfrm>
          <a:prstGeom prst="rect">
            <a:avLst/>
          </a:prstGeom>
        </p:spPr>
      </p:pic>
    </p:spTree>
    <p:extLst>
      <p:ext uri="{BB962C8B-B14F-4D97-AF65-F5344CB8AC3E}">
        <p14:creationId xmlns:p14="http://schemas.microsoft.com/office/powerpoint/2010/main" val="3979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5530" y="286602"/>
            <a:ext cx="10058400" cy="1450757"/>
          </a:xfrm>
        </p:spPr>
        <p:txBody>
          <a:bodyPr/>
          <a:lstStyle/>
          <a:p>
            <a:r>
              <a:rPr lang="en-GB" dirty="0">
                <a:latin typeface="Didot" charset="0"/>
                <a:ea typeface="Didot" charset="0"/>
                <a:cs typeface="Didot" charset="0"/>
              </a:rPr>
              <a:t>Post-Testing interview </a:t>
            </a:r>
          </a:p>
        </p:txBody>
      </p:sp>
      <p:sp>
        <p:nvSpPr>
          <p:cNvPr id="3" name="Rectangle 2"/>
          <p:cNvSpPr/>
          <p:nvPr/>
        </p:nvSpPr>
        <p:spPr>
          <a:xfrm>
            <a:off x="2335529" y="2345889"/>
            <a:ext cx="10403725" cy="3108543"/>
          </a:xfrm>
          <a:prstGeom prst="rect">
            <a:avLst/>
          </a:prstGeom>
        </p:spPr>
        <p:txBody>
          <a:bodyPr wrap="square">
            <a:spAutoFit/>
          </a:bodyPr>
          <a:lstStyle/>
          <a:p>
            <a:pPr marL="285750" indent="-285750">
              <a:buFont typeface="Arial" charset="0"/>
              <a:buChar char="•"/>
            </a:pPr>
            <a:r>
              <a:rPr lang="en-GB" sz="2800" dirty="0"/>
              <a:t>User perspective</a:t>
            </a:r>
          </a:p>
          <a:p>
            <a:pPr marL="285750" indent="-285750">
              <a:buFont typeface="Arial" charset="0"/>
              <a:buChar char="•"/>
            </a:pPr>
            <a:endParaRPr lang="en-GB" sz="2800" dirty="0"/>
          </a:p>
          <a:p>
            <a:pPr marL="285750" indent="-285750">
              <a:buFont typeface="Arial" charset="0"/>
              <a:buChar char="•"/>
            </a:pPr>
            <a:r>
              <a:rPr lang="en-GB" sz="2800" dirty="0"/>
              <a:t>Positive, Negative and Constructive feedback</a:t>
            </a:r>
          </a:p>
          <a:p>
            <a:pPr marL="285750" indent="-285750">
              <a:buFont typeface="Arial" charset="0"/>
              <a:buChar char="•"/>
            </a:pPr>
            <a:endParaRPr lang="en-GB" sz="2800" dirty="0"/>
          </a:p>
          <a:p>
            <a:pPr marL="285750" indent="-285750">
              <a:buFont typeface="Arial" charset="0"/>
              <a:buChar char="•"/>
            </a:pPr>
            <a:r>
              <a:rPr lang="en-GB" sz="2800" dirty="0"/>
              <a:t>Both Audio and video Recorded </a:t>
            </a:r>
          </a:p>
          <a:p>
            <a:pPr marL="285750" indent="-285750">
              <a:buFont typeface="Arial" charset="0"/>
              <a:buChar char="•"/>
            </a:pPr>
            <a:endParaRPr lang="en-GB" sz="2800" dirty="0"/>
          </a:p>
          <a:p>
            <a:pPr marL="285750" indent="-285750">
              <a:buFont typeface="Arial" charset="0"/>
              <a:buChar char="•"/>
            </a:pPr>
            <a:r>
              <a:rPr lang="en-GB" sz="2800" dirty="0"/>
              <a:t>Have the functionality requirements been met?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0100" y="466619"/>
            <a:ext cx="1903730" cy="1270740"/>
          </a:xfrm>
          <a:prstGeom prst="rect">
            <a:avLst/>
          </a:prstGeom>
        </p:spPr>
      </p:pic>
    </p:spTree>
    <p:extLst>
      <p:ext uri="{BB962C8B-B14F-4D97-AF65-F5344CB8AC3E}">
        <p14:creationId xmlns:p14="http://schemas.microsoft.com/office/powerpoint/2010/main" val="42296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Didot" charset="0"/>
                <a:ea typeface="Didot" charset="0"/>
                <a:cs typeface="Didot" charset="0"/>
              </a:rPr>
              <a:t>Statistics</a:t>
            </a:r>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dirty="0"/>
          </a:p>
        </p:txBody>
      </p:sp>
      <p:sp>
        <p:nvSpPr>
          <p:cNvPr id="5" name="Footer Placeholder 4"/>
          <p:cNvSpPr>
            <a:spLocks noGrp="1"/>
          </p:cNvSpPr>
          <p:nvPr>
            <p:ph type="ftr" sz="quarter" idx="11"/>
          </p:nvPr>
        </p:nvSpPr>
        <p:spPr/>
        <p:txBody>
          <a:bodyPr/>
          <a:lstStyle/>
          <a:p>
            <a:r>
              <a:rPr lang="en-GB" dirty="0"/>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16</a:t>
            </a:fld>
            <a:endParaRPr lang="en-GB" dirty="0"/>
          </a:p>
        </p:txBody>
      </p:sp>
      <p:pic>
        <p:nvPicPr>
          <p:cNvPr id="10" name="Picture 9"/>
          <p:cNvPicPr>
            <a:picLocks noChangeAspect="1"/>
          </p:cNvPicPr>
          <p:nvPr/>
        </p:nvPicPr>
        <p:blipFill rotWithShape="1">
          <a:blip r:embed="rId3"/>
          <a:srcRect l="2001" t="25333" r="43083" b="15555"/>
          <a:stretch/>
        </p:blipFill>
        <p:spPr>
          <a:xfrm>
            <a:off x="2749867" y="2071652"/>
            <a:ext cx="6695440" cy="405384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458" y="432264"/>
            <a:ext cx="1612900" cy="1159433"/>
          </a:xfrm>
          <a:prstGeom prst="rect">
            <a:avLst/>
          </a:prstGeom>
        </p:spPr>
      </p:pic>
    </p:spTree>
    <p:extLst>
      <p:ext uri="{BB962C8B-B14F-4D97-AF65-F5344CB8AC3E}">
        <p14:creationId xmlns:p14="http://schemas.microsoft.com/office/powerpoint/2010/main" val="167995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45703" y="1248692"/>
            <a:ext cx="10415847" cy="779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dirty="0"/>
          </a:p>
        </p:txBody>
      </p:sp>
      <p:sp>
        <p:nvSpPr>
          <p:cNvPr id="5" name="Footer Placeholder 4"/>
          <p:cNvSpPr>
            <a:spLocks noGrp="1"/>
          </p:cNvSpPr>
          <p:nvPr>
            <p:ph type="ftr" sz="quarter" idx="11"/>
          </p:nvPr>
        </p:nvSpPr>
        <p:spPr/>
        <p:txBody>
          <a:bodyPr/>
          <a:lstStyle/>
          <a:p>
            <a:r>
              <a:rPr lang="en-GB" dirty="0"/>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17</a:t>
            </a:fld>
            <a:endParaRPr lang="en-GB" dirty="0"/>
          </a:p>
        </p:txBody>
      </p:sp>
      <p:pic>
        <p:nvPicPr>
          <p:cNvPr id="8" name="Picture 7"/>
          <p:cNvPicPr>
            <a:picLocks noChangeAspect="1"/>
          </p:cNvPicPr>
          <p:nvPr/>
        </p:nvPicPr>
        <p:blipFill rotWithShape="1">
          <a:blip r:embed="rId3"/>
          <a:srcRect l="32590" t="24039" r="43589" b="52944"/>
          <a:stretch/>
        </p:blipFill>
        <p:spPr>
          <a:xfrm>
            <a:off x="1554387" y="1414946"/>
            <a:ext cx="9086400" cy="4694914"/>
          </a:xfrm>
          <a:prstGeom prst="rect">
            <a:avLst/>
          </a:prstGeom>
        </p:spPr>
      </p:pic>
      <p:sp>
        <p:nvSpPr>
          <p:cNvPr id="2" name="Rectangle 1"/>
          <p:cNvSpPr/>
          <p:nvPr/>
        </p:nvSpPr>
        <p:spPr>
          <a:xfrm>
            <a:off x="4102013" y="331053"/>
            <a:ext cx="4406976" cy="830997"/>
          </a:xfrm>
          <a:prstGeom prst="rect">
            <a:avLst/>
          </a:prstGeom>
        </p:spPr>
        <p:txBody>
          <a:bodyPr wrap="none">
            <a:spAutoFit/>
          </a:bodyPr>
          <a:lstStyle/>
          <a:p>
            <a:r>
              <a:rPr lang="en-GB" sz="4800" dirty="0">
                <a:latin typeface="Didot" charset="0"/>
                <a:ea typeface="Didot" charset="0"/>
                <a:cs typeface="Didot" charset="0"/>
              </a:rPr>
              <a:t>Statistics Cont.</a:t>
            </a:r>
            <a:endParaRPr lang="en-US" sz="4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458" y="112551"/>
            <a:ext cx="1459970" cy="1049499"/>
          </a:xfrm>
          <a:prstGeom prst="rect">
            <a:avLst/>
          </a:prstGeom>
        </p:spPr>
      </p:pic>
    </p:spTree>
    <p:extLst>
      <p:ext uri="{BB962C8B-B14F-4D97-AF65-F5344CB8AC3E}">
        <p14:creationId xmlns:p14="http://schemas.microsoft.com/office/powerpoint/2010/main" val="41820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7280" y="1464543"/>
            <a:ext cx="10415847" cy="779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dirty="0"/>
          </a:p>
        </p:txBody>
      </p:sp>
      <p:sp>
        <p:nvSpPr>
          <p:cNvPr id="5" name="Footer Placeholder 4"/>
          <p:cNvSpPr>
            <a:spLocks noGrp="1"/>
          </p:cNvSpPr>
          <p:nvPr>
            <p:ph type="ftr" sz="quarter" idx="11"/>
          </p:nvPr>
        </p:nvSpPr>
        <p:spPr/>
        <p:txBody>
          <a:bodyPr/>
          <a:lstStyle/>
          <a:p>
            <a:r>
              <a:rPr lang="en-GB" dirty="0"/>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18</a:t>
            </a:fld>
            <a:endParaRPr lang="en-GB" dirty="0"/>
          </a:p>
        </p:txBody>
      </p:sp>
      <p:pic>
        <p:nvPicPr>
          <p:cNvPr id="8" name="Picture 7"/>
          <p:cNvPicPr>
            <a:picLocks noChangeAspect="1"/>
          </p:cNvPicPr>
          <p:nvPr/>
        </p:nvPicPr>
        <p:blipFill rotWithShape="1">
          <a:blip r:embed="rId3"/>
          <a:srcRect l="57433" t="24565" r="19555" b="51640"/>
          <a:stretch/>
        </p:blipFill>
        <p:spPr>
          <a:xfrm>
            <a:off x="1554387" y="1162050"/>
            <a:ext cx="9086400" cy="5024554"/>
          </a:xfrm>
          <a:prstGeom prst="rect">
            <a:avLst/>
          </a:prstGeom>
        </p:spPr>
      </p:pic>
      <p:sp>
        <p:nvSpPr>
          <p:cNvPr id="2" name="Rectangle 1"/>
          <p:cNvSpPr/>
          <p:nvPr/>
        </p:nvSpPr>
        <p:spPr>
          <a:xfrm>
            <a:off x="4102013" y="331053"/>
            <a:ext cx="4406976" cy="830997"/>
          </a:xfrm>
          <a:prstGeom prst="rect">
            <a:avLst/>
          </a:prstGeom>
        </p:spPr>
        <p:txBody>
          <a:bodyPr wrap="none">
            <a:spAutoFit/>
          </a:bodyPr>
          <a:lstStyle/>
          <a:p>
            <a:r>
              <a:rPr lang="en-GB" sz="4800" dirty="0">
                <a:latin typeface="Didot" charset="0"/>
                <a:ea typeface="Didot" charset="0"/>
                <a:cs typeface="Didot" charset="0"/>
              </a:rPr>
              <a:t>Statistics Cont.</a:t>
            </a:r>
            <a:endParaRPr lang="en-US" sz="4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458" y="112551"/>
            <a:ext cx="1459970" cy="1049499"/>
          </a:xfrm>
          <a:prstGeom prst="rect">
            <a:avLst/>
          </a:prstGeom>
        </p:spPr>
      </p:pic>
    </p:spTree>
    <p:extLst>
      <p:ext uri="{BB962C8B-B14F-4D97-AF65-F5344CB8AC3E}">
        <p14:creationId xmlns:p14="http://schemas.microsoft.com/office/powerpoint/2010/main" val="140860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368968"/>
            <a:ext cx="10058400" cy="5692631"/>
          </a:xfrm>
          <a:solidFill>
            <a:schemeClr val="bg1"/>
          </a:solidFill>
        </p:spPr>
        <p:txBody>
          <a:bodyPr anchor="ctr"/>
          <a:lstStyle/>
          <a:p>
            <a:pPr algn="ctr"/>
            <a:r>
              <a:rPr lang="en-GB" dirty="0"/>
              <a:t>Overall reaction: </a:t>
            </a:r>
            <a:r>
              <a:rPr lang="en-GB" dirty="0">
                <a:solidFill>
                  <a:srgbClr val="00B050"/>
                </a:solidFill>
              </a:rPr>
              <a:t>100% positive</a:t>
            </a:r>
            <a:r>
              <a:rPr lang="en-GB" dirty="0"/>
              <a:t>, </a:t>
            </a:r>
            <a:r>
              <a:rPr lang="en-GB" dirty="0">
                <a:solidFill>
                  <a:srgbClr val="FF0000"/>
                </a:solidFill>
              </a:rPr>
              <a:t>0% negative</a:t>
            </a:r>
          </a:p>
          <a:p>
            <a:pPr algn="ctr"/>
            <a:r>
              <a:rPr lang="en-GB" dirty="0"/>
              <a:t>Application purpose: </a:t>
            </a:r>
            <a:r>
              <a:rPr lang="en-GB" dirty="0">
                <a:solidFill>
                  <a:srgbClr val="00B050"/>
                </a:solidFill>
              </a:rPr>
              <a:t>57% clear</a:t>
            </a:r>
            <a:r>
              <a:rPr lang="en-GB" dirty="0"/>
              <a:t>, </a:t>
            </a:r>
            <a:r>
              <a:rPr lang="en-GB" dirty="0">
                <a:solidFill>
                  <a:srgbClr val="FF0000"/>
                </a:solidFill>
              </a:rPr>
              <a:t>43% unclear</a:t>
            </a:r>
          </a:p>
          <a:p>
            <a:pPr algn="ctr"/>
            <a:r>
              <a:rPr lang="en-GB" dirty="0"/>
              <a:t>Target audience: </a:t>
            </a:r>
            <a:r>
              <a:rPr lang="en-GB" dirty="0">
                <a:solidFill>
                  <a:srgbClr val="00B050"/>
                </a:solidFill>
              </a:rPr>
              <a:t>67% clear</a:t>
            </a:r>
            <a:r>
              <a:rPr lang="en-GB" dirty="0"/>
              <a:t>, </a:t>
            </a:r>
            <a:r>
              <a:rPr lang="en-GB" dirty="0">
                <a:solidFill>
                  <a:srgbClr val="FF0000"/>
                </a:solidFill>
              </a:rPr>
              <a:t>33% unclear</a:t>
            </a:r>
          </a:p>
          <a:p>
            <a:pPr algn="ctr"/>
            <a:r>
              <a:rPr lang="en-GB" dirty="0"/>
              <a:t>Screen layout: </a:t>
            </a:r>
            <a:r>
              <a:rPr lang="en-GB" dirty="0">
                <a:solidFill>
                  <a:srgbClr val="00B050"/>
                </a:solidFill>
              </a:rPr>
              <a:t>86% clear</a:t>
            </a:r>
            <a:r>
              <a:rPr lang="en-GB" dirty="0"/>
              <a:t>, </a:t>
            </a:r>
            <a:r>
              <a:rPr lang="en-GB" dirty="0">
                <a:solidFill>
                  <a:srgbClr val="FF0000"/>
                </a:solidFill>
              </a:rPr>
              <a:t>14% unclear</a:t>
            </a:r>
          </a:p>
          <a:p>
            <a:pPr algn="ctr"/>
            <a:r>
              <a:rPr lang="en-GB" dirty="0">
                <a:solidFill>
                  <a:schemeClr val="tx1"/>
                </a:solidFill>
              </a:rPr>
              <a:t>Navigating through the application: </a:t>
            </a:r>
            <a:r>
              <a:rPr lang="en-GB" dirty="0">
                <a:solidFill>
                  <a:srgbClr val="00B050"/>
                </a:solidFill>
              </a:rPr>
              <a:t>100% easy</a:t>
            </a:r>
            <a:r>
              <a:rPr lang="en-GB" dirty="0">
                <a:solidFill>
                  <a:schemeClr val="tx1"/>
                </a:solidFill>
              </a:rPr>
              <a:t>, </a:t>
            </a:r>
            <a:r>
              <a:rPr lang="en-GB" dirty="0">
                <a:solidFill>
                  <a:srgbClr val="FF0000"/>
                </a:solidFill>
              </a:rPr>
              <a:t>0% hard</a:t>
            </a:r>
          </a:p>
          <a:p>
            <a:pPr algn="ctr"/>
            <a:r>
              <a:rPr lang="en-GB" dirty="0">
                <a:solidFill>
                  <a:schemeClr val="tx1"/>
                </a:solidFill>
              </a:rPr>
              <a:t>Arrangement of information on the screen: </a:t>
            </a:r>
            <a:r>
              <a:rPr lang="en-GB" dirty="0">
                <a:solidFill>
                  <a:srgbClr val="00B050"/>
                </a:solidFill>
              </a:rPr>
              <a:t>100% logical</a:t>
            </a:r>
            <a:r>
              <a:rPr lang="en-GB" dirty="0">
                <a:solidFill>
                  <a:schemeClr val="tx1"/>
                </a:solidFill>
              </a:rPr>
              <a:t>, </a:t>
            </a:r>
            <a:r>
              <a:rPr lang="en-GB" dirty="0">
                <a:solidFill>
                  <a:srgbClr val="FF0000"/>
                </a:solidFill>
              </a:rPr>
              <a:t>0% illogical</a:t>
            </a:r>
          </a:p>
          <a:p>
            <a:pPr algn="ctr"/>
            <a:r>
              <a:rPr lang="en-GB" dirty="0">
                <a:solidFill>
                  <a:schemeClr val="tx1"/>
                </a:solidFill>
              </a:rPr>
              <a:t>Adapting to the application: </a:t>
            </a:r>
            <a:r>
              <a:rPr lang="en-GB" dirty="0">
                <a:solidFill>
                  <a:srgbClr val="00B050"/>
                </a:solidFill>
              </a:rPr>
              <a:t>86% easy</a:t>
            </a:r>
            <a:r>
              <a:rPr lang="en-GB" dirty="0">
                <a:solidFill>
                  <a:schemeClr val="tx1"/>
                </a:solidFill>
              </a:rPr>
              <a:t>, </a:t>
            </a:r>
            <a:r>
              <a:rPr lang="en-GB" dirty="0">
                <a:solidFill>
                  <a:srgbClr val="FF0000"/>
                </a:solidFill>
              </a:rPr>
              <a:t>14% hard</a:t>
            </a:r>
          </a:p>
          <a:p>
            <a:pPr algn="ctr"/>
            <a:endParaRPr lang="en-GB" dirty="0">
              <a:solidFill>
                <a:schemeClr val="tx1"/>
              </a:solidFill>
            </a:endParaRPr>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dirty="0"/>
          </a:p>
        </p:txBody>
      </p:sp>
      <p:sp>
        <p:nvSpPr>
          <p:cNvPr id="5" name="Footer Placeholder 4"/>
          <p:cNvSpPr>
            <a:spLocks noGrp="1"/>
          </p:cNvSpPr>
          <p:nvPr>
            <p:ph type="ftr" sz="quarter" idx="11"/>
          </p:nvPr>
        </p:nvSpPr>
        <p:spPr/>
        <p:txBody>
          <a:bodyPr/>
          <a:lstStyle/>
          <a:p>
            <a:r>
              <a:rPr lang="en-GB" dirty="0"/>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19</a:t>
            </a:fld>
            <a:endParaRPr lang="en-GB" dirty="0"/>
          </a:p>
        </p:txBody>
      </p:sp>
      <p:sp>
        <p:nvSpPr>
          <p:cNvPr id="2" name="Rectangle 1"/>
          <p:cNvSpPr/>
          <p:nvPr/>
        </p:nvSpPr>
        <p:spPr>
          <a:xfrm>
            <a:off x="3922992" y="368968"/>
            <a:ext cx="4406976" cy="830997"/>
          </a:xfrm>
          <a:prstGeom prst="rect">
            <a:avLst/>
          </a:prstGeom>
        </p:spPr>
        <p:txBody>
          <a:bodyPr wrap="none">
            <a:spAutoFit/>
          </a:bodyPr>
          <a:lstStyle/>
          <a:p>
            <a:r>
              <a:rPr lang="en-GB" sz="4800" dirty="0">
                <a:latin typeface="Didot" charset="0"/>
                <a:ea typeface="Didot" charset="0"/>
                <a:cs typeface="Didot" charset="0"/>
              </a:rPr>
              <a:t>Statistics Cont.</a:t>
            </a:r>
            <a:endParaRPr lang="en-US" sz="4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0458" y="432264"/>
            <a:ext cx="1612900" cy="1159433"/>
          </a:xfrm>
          <a:prstGeom prst="rect">
            <a:avLst/>
          </a:prstGeom>
        </p:spPr>
      </p:pic>
    </p:spTree>
    <p:extLst>
      <p:ext uri="{BB962C8B-B14F-4D97-AF65-F5344CB8AC3E}">
        <p14:creationId xmlns:p14="http://schemas.microsoft.com/office/powerpoint/2010/main" val="31244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Didot" charset="0"/>
                <a:ea typeface="Didot" charset="0"/>
                <a:cs typeface="Didot" charset="0"/>
              </a:rPr>
              <a:t>Recap </a:t>
            </a:r>
          </a:p>
        </p:txBody>
      </p:sp>
      <p:sp>
        <p:nvSpPr>
          <p:cNvPr id="3" name="Content Placeholder 2"/>
          <p:cNvSpPr>
            <a:spLocks noGrp="1"/>
          </p:cNvSpPr>
          <p:nvPr>
            <p:ph idx="1"/>
          </p:nvPr>
        </p:nvSpPr>
        <p:spPr/>
        <p:txBody>
          <a:bodyPr>
            <a:normAutofit fontScale="77500" lnSpcReduction="20000"/>
          </a:bodyPr>
          <a:lstStyle/>
          <a:p>
            <a:pPr>
              <a:buFont typeface="Arial" charset="0"/>
              <a:buChar char="•"/>
            </a:pPr>
            <a:endParaRPr lang="en-GB" sz="3600" dirty="0">
              <a:solidFill>
                <a:srgbClr val="000000"/>
              </a:solidFill>
              <a:latin typeface="Arial" charset="0"/>
              <a:ea typeface="Arial" charset="0"/>
              <a:cs typeface="Arial" charset="0"/>
            </a:endParaRPr>
          </a:p>
          <a:p>
            <a:r>
              <a:rPr lang="en-GB" sz="4400" dirty="0"/>
              <a:t>Research</a:t>
            </a:r>
          </a:p>
          <a:p>
            <a:pPr>
              <a:buFont typeface="Wingdings" panose="05000000000000000000" pitchFamily="2" charset="2"/>
              <a:buChar char="ü"/>
            </a:pPr>
            <a:r>
              <a:rPr lang="en-GB" sz="3600" dirty="0"/>
              <a:t>Questioners </a:t>
            </a:r>
          </a:p>
          <a:p>
            <a:pPr>
              <a:buFont typeface="Wingdings" panose="05000000000000000000" pitchFamily="2" charset="2"/>
              <a:buChar char="ü"/>
            </a:pPr>
            <a:r>
              <a:rPr lang="en-GB" sz="3600" dirty="0"/>
              <a:t>Interviews </a:t>
            </a:r>
          </a:p>
          <a:p>
            <a:pPr marL="0" indent="0">
              <a:buNone/>
            </a:pPr>
            <a:endParaRPr lang="en-GB" sz="3600" dirty="0"/>
          </a:p>
          <a:p>
            <a:r>
              <a:rPr lang="en-GB" sz="4400" dirty="0"/>
              <a:t>Design </a:t>
            </a:r>
          </a:p>
          <a:p>
            <a:pPr>
              <a:buFont typeface="Wingdings" panose="05000000000000000000" pitchFamily="2" charset="2"/>
              <a:buChar char="ü"/>
            </a:pPr>
            <a:r>
              <a:rPr lang="en-GB" sz="3600" dirty="0"/>
              <a:t> Conceptual design</a:t>
            </a:r>
          </a:p>
          <a:p>
            <a:pPr>
              <a:buFont typeface="Wingdings" panose="05000000000000000000" pitchFamily="2" charset="2"/>
              <a:buChar char="ü"/>
            </a:pPr>
            <a:r>
              <a:rPr lang="en-GB" sz="3600" dirty="0"/>
              <a:t>Balsamiq Mock-up</a:t>
            </a:r>
          </a:p>
          <a:p>
            <a:pPr>
              <a:buFont typeface="Arial" charset="0"/>
              <a:buChar char="•"/>
            </a:pPr>
            <a:endParaRPr lang="en-GB" sz="3600" dirty="0">
              <a:solidFill>
                <a:srgbClr val="000000"/>
              </a:solidFill>
              <a:latin typeface="Arial" charset="0"/>
              <a:ea typeface="Arial" charset="0"/>
              <a:cs typeface="Arial" charset="0"/>
            </a:endParaRPr>
          </a:p>
          <a:p>
            <a:pPr>
              <a:buFont typeface="Arial" charset="0"/>
              <a:buChar char="•"/>
            </a:pPr>
            <a:endParaRPr lang="en-GB" sz="3600" dirty="0">
              <a:latin typeface="Arial" charset="0"/>
              <a:ea typeface="Arial" charset="0"/>
              <a:cs typeface="Arial" charset="0"/>
            </a:endParaRPr>
          </a:p>
          <a:p>
            <a:pPr>
              <a:buFont typeface="Arial" panose="020B0604020202020204" pitchFamily="34" charset="0"/>
              <a:buChar char="•"/>
            </a:pPr>
            <a:endParaRPr lang="en-GB"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endParaRPr lang="en-GB"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endParaRPr lang="en-GB"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endParaRPr lang="en-US" dirty="0"/>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2</a:t>
            </a:fld>
            <a:endParaRPr lang="en-GB"/>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2608" y="629823"/>
            <a:ext cx="966591" cy="935255"/>
          </a:xfrm>
          <a:prstGeom prst="rect">
            <a:avLst/>
          </a:prstGeom>
        </p:spPr>
      </p:pic>
    </p:spTree>
    <p:extLst>
      <p:ext uri="{BB962C8B-B14F-4D97-AF65-F5344CB8AC3E}">
        <p14:creationId xmlns:p14="http://schemas.microsoft.com/office/powerpoint/2010/main" val="71365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2AE042-42D6-094F-BD79-A84EE68A4500}" type="datetime1">
              <a:rPr lang="en-GB" smtClean="0"/>
              <a:t>30/03/2017</a:t>
            </a:fld>
            <a:endParaRPr lang="en-GB" dirty="0"/>
          </a:p>
        </p:txBody>
      </p:sp>
      <p:sp>
        <p:nvSpPr>
          <p:cNvPr id="5" name="Footer Placeholder 4"/>
          <p:cNvSpPr>
            <a:spLocks noGrp="1"/>
          </p:cNvSpPr>
          <p:nvPr>
            <p:ph type="ftr" sz="quarter" idx="11"/>
          </p:nvPr>
        </p:nvSpPr>
        <p:spPr/>
        <p:txBody>
          <a:bodyPr/>
          <a:lstStyle/>
          <a:p>
            <a:r>
              <a:rPr lang="en-GB" dirty="0"/>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20</a:t>
            </a:fld>
            <a:endParaRPr lang="en-GB" dirty="0"/>
          </a:p>
        </p:txBody>
      </p:sp>
      <p:sp>
        <p:nvSpPr>
          <p:cNvPr id="7" name="Content Placeholder 2"/>
          <p:cNvSpPr>
            <a:spLocks noGrp="1"/>
          </p:cNvSpPr>
          <p:nvPr>
            <p:ph idx="1"/>
          </p:nvPr>
        </p:nvSpPr>
        <p:spPr>
          <a:xfrm>
            <a:off x="1097280" y="368968"/>
            <a:ext cx="10058400" cy="5692631"/>
          </a:xfrm>
          <a:solidFill>
            <a:schemeClr val="bg1"/>
          </a:solidFill>
        </p:spPr>
        <p:txBody>
          <a:bodyPr anchor="ctr">
            <a:normAutofit/>
          </a:bodyPr>
          <a:lstStyle/>
          <a:p>
            <a:pPr algn="ctr"/>
            <a:r>
              <a:rPr lang="en-GB" dirty="0">
                <a:solidFill>
                  <a:schemeClr val="tx1"/>
                </a:solidFill>
              </a:rPr>
              <a:t>Comfortable using the application: </a:t>
            </a:r>
            <a:r>
              <a:rPr lang="en-GB" dirty="0">
                <a:solidFill>
                  <a:srgbClr val="00B050"/>
                </a:solidFill>
              </a:rPr>
              <a:t>86% yes</a:t>
            </a:r>
            <a:r>
              <a:rPr lang="en-GB" dirty="0">
                <a:solidFill>
                  <a:schemeClr val="tx1"/>
                </a:solidFill>
              </a:rPr>
              <a:t>, </a:t>
            </a:r>
            <a:r>
              <a:rPr lang="en-GB" dirty="0">
                <a:solidFill>
                  <a:srgbClr val="FF0000"/>
                </a:solidFill>
              </a:rPr>
              <a:t>14% no</a:t>
            </a:r>
          </a:p>
          <a:p>
            <a:pPr algn="ctr"/>
            <a:r>
              <a:rPr lang="en-GB" dirty="0">
                <a:solidFill>
                  <a:schemeClr val="tx1"/>
                </a:solidFill>
              </a:rPr>
              <a:t>Help productivity: </a:t>
            </a:r>
            <a:r>
              <a:rPr lang="en-GB" dirty="0">
                <a:solidFill>
                  <a:srgbClr val="00B050"/>
                </a:solidFill>
              </a:rPr>
              <a:t>84% yes</a:t>
            </a:r>
            <a:r>
              <a:rPr lang="en-GB" dirty="0">
                <a:solidFill>
                  <a:schemeClr val="tx1"/>
                </a:solidFill>
              </a:rPr>
              <a:t>, </a:t>
            </a:r>
            <a:r>
              <a:rPr lang="en-GB" dirty="0">
                <a:solidFill>
                  <a:srgbClr val="FF0000"/>
                </a:solidFill>
              </a:rPr>
              <a:t>14% no</a:t>
            </a:r>
          </a:p>
          <a:p>
            <a:pPr algn="ctr"/>
            <a:r>
              <a:rPr lang="en-GB" dirty="0">
                <a:solidFill>
                  <a:schemeClr val="tx1"/>
                </a:solidFill>
              </a:rPr>
              <a:t>Missing features: </a:t>
            </a:r>
            <a:r>
              <a:rPr lang="en-GB" dirty="0">
                <a:solidFill>
                  <a:srgbClr val="00B050"/>
                </a:solidFill>
              </a:rPr>
              <a:t>57% yes</a:t>
            </a:r>
            <a:r>
              <a:rPr lang="en-GB" dirty="0">
                <a:solidFill>
                  <a:schemeClr val="tx1"/>
                </a:solidFill>
              </a:rPr>
              <a:t>, </a:t>
            </a:r>
            <a:r>
              <a:rPr lang="en-GB" dirty="0">
                <a:solidFill>
                  <a:srgbClr val="FF0000"/>
                </a:solidFill>
              </a:rPr>
              <a:t>43% no</a:t>
            </a:r>
          </a:p>
          <a:p>
            <a:pPr algn="ctr"/>
            <a:r>
              <a:rPr lang="en-GB" dirty="0">
                <a:solidFill>
                  <a:schemeClr val="tx1"/>
                </a:solidFill>
              </a:rPr>
              <a:t>Consistency: </a:t>
            </a:r>
            <a:r>
              <a:rPr lang="en-GB" dirty="0">
                <a:solidFill>
                  <a:srgbClr val="00B050"/>
                </a:solidFill>
              </a:rPr>
              <a:t>100% consistent</a:t>
            </a:r>
            <a:r>
              <a:rPr lang="en-GB" dirty="0">
                <a:solidFill>
                  <a:schemeClr val="tx1"/>
                </a:solidFill>
              </a:rPr>
              <a:t>, </a:t>
            </a:r>
            <a:r>
              <a:rPr lang="en-GB" dirty="0">
                <a:solidFill>
                  <a:srgbClr val="FF0000"/>
                </a:solidFill>
              </a:rPr>
              <a:t>0% un-consistent</a:t>
            </a:r>
          </a:p>
          <a:p>
            <a:pPr algn="ctr"/>
            <a:r>
              <a:rPr lang="en-GB" dirty="0">
                <a:solidFill>
                  <a:schemeClr val="tx1"/>
                </a:solidFill>
              </a:rPr>
              <a:t>User functionality expectations met: </a:t>
            </a:r>
            <a:r>
              <a:rPr lang="en-GB" dirty="0">
                <a:solidFill>
                  <a:srgbClr val="00B050"/>
                </a:solidFill>
              </a:rPr>
              <a:t>100% yes</a:t>
            </a:r>
            <a:r>
              <a:rPr lang="en-GB" dirty="0">
                <a:solidFill>
                  <a:schemeClr val="tx1"/>
                </a:solidFill>
              </a:rPr>
              <a:t>, </a:t>
            </a:r>
            <a:r>
              <a:rPr lang="en-GB" dirty="0">
                <a:solidFill>
                  <a:srgbClr val="FF0000"/>
                </a:solidFill>
              </a:rPr>
              <a:t>0% no</a:t>
            </a:r>
          </a:p>
          <a:p>
            <a:pPr algn="ctr"/>
            <a:r>
              <a:rPr lang="en-GB" dirty="0">
                <a:solidFill>
                  <a:schemeClr val="tx1"/>
                </a:solidFill>
              </a:rPr>
              <a:t>Favourite features: </a:t>
            </a:r>
            <a:r>
              <a:rPr lang="en-GB" dirty="0">
                <a:solidFill>
                  <a:srgbClr val="00B050"/>
                </a:solidFill>
              </a:rPr>
              <a:t>43% Task Manager</a:t>
            </a:r>
            <a:r>
              <a:rPr lang="en-GB" dirty="0">
                <a:solidFill>
                  <a:schemeClr val="tx1"/>
                </a:solidFill>
              </a:rPr>
              <a:t>, </a:t>
            </a:r>
            <a:r>
              <a:rPr lang="en-GB" dirty="0">
                <a:solidFill>
                  <a:srgbClr val="00B050"/>
                </a:solidFill>
              </a:rPr>
              <a:t>14% Journey Planner</a:t>
            </a:r>
            <a:r>
              <a:rPr lang="en-GB" dirty="0">
                <a:solidFill>
                  <a:schemeClr val="tx1"/>
                </a:solidFill>
              </a:rPr>
              <a:t>,</a:t>
            </a:r>
            <a:r>
              <a:rPr lang="en-GB" dirty="0">
                <a:solidFill>
                  <a:srgbClr val="00B050"/>
                </a:solidFill>
              </a:rPr>
              <a:t> 14% Todays Advice</a:t>
            </a:r>
            <a:r>
              <a:rPr lang="en-GB" dirty="0">
                <a:solidFill>
                  <a:schemeClr val="tx1"/>
                </a:solidFill>
              </a:rPr>
              <a:t>, </a:t>
            </a:r>
            <a:r>
              <a:rPr lang="en-GB" dirty="0">
                <a:solidFill>
                  <a:srgbClr val="00B050"/>
                </a:solidFill>
              </a:rPr>
              <a:t>14% Login</a:t>
            </a:r>
            <a:r>
              <a:rPr lang="en-GB" dirty="0">
                <a:solidFill>
                  <a:schemeClr val="tx1"/>
                </a:solidFill>
              </a:rPr>
              <a:t>,</a:t>
            </a:r>
            <a:r>
              <a:rPr lang="en-GB" dirty="0">
                <a:solidFill>
                  <a:srgbClr val="00B050"/>
                </a:solidFill>
              </a:rPr>
              <a:t> 14% Goal Advice</a:t>
            </a:r>
          </a:p>
          <a:p>
            <a:pPr algn="ctr"/>
            <a:r>
              <a:rPr lang="en-GB" dirty="0">
                <a:solidFill>
                  <a:schemeClr val="tx1"/>
                </a:solidFill>
              </a:rPr>
              <a:t>Disliked features: </a:t>
            </a:r>
            <a:r>
              <a:rPr lang="en-GB" dirty="0">
                <a:solidFill>
                  <a:srgbClr val="FF0000"/>
                </a:solidFill>
              </a:rPr>
              <a:t>14% Help</a:t>
            </a:r>
            <a:r>
              <a:rPr lang="en-GB" dirty="0">
                <a:solidFill>
                  <a:schemeClr val="tx1"/>
                </a:solidFill>
              </a:rPr>
              <a:t>, </a:t>
            </a:r>
            <a:r>
              <a:rPr lang="en-GB" dirty="0">
                <a:solidFill>
                  <a:srgbClr val="FF0000"/>
                </a:solidFill>
              </a:rPr>
              <a:t>14% Profile Settings</a:t>
            </a:r>
            <a:r>
              <a:rPr lang="en-GB" dirty="0">
                <a:solidFill>
                  <a:schemeClr val="tx1"/>
                </a:solidFill>
              </a:rPr>
              <a:t>, </a:t>
            </a:r>
            <a:r>
              <a:rPr lang="en-GB" dirty="0">
                <a:solidFill>
                  <a:srgbClr val="FF0000"/>
                </a:solidFill>
              </a:rPr>
              <a:t>14% Task Manager</a:t>
            </a:r>
            <a:r>
              <a:rPr lang="en-GB" dirty="0">
                <a:solidFill>
                  <a:schemeClr val="tx1"/>
                </a:solidFill>
              </a:rPr>
              <a:t>, </a:t>
            </a:r>
            <a:r>
              <a:rPr lang="en-GB" dirty="0">
                <a:solidFill>
                  <a:srgbClr val="FF0000"/>
                </a:solidFill>
              </a:rPr>
              <a:t>29% Blocker</a:t>
            </a:r>
            <a:r>
              <a:rPr lang="en-GB" dirty="0">
                <a:solidFill>
                  <a:schemeClr val="tx1"/>
                </a:solidFill>
              </a:rPr>
              <a:t>, </a:t>
            </a:r>
            <a:r>
              <a:rPr lang="en-GB" dirty="0">
                <a:solidFill>
                  <a:srgbClr val="FF0000"/>
                </a:solidFill>
              </a:rPr>
              <a:t>29% Time-Gap</a:t>
            </a:r>
          </a:p>
        </p:txBody>
      </p:sp>
      <p:sp>
        <p:nvSpPr>
          <p:cNvPr id="8" name="Rectangle 7"/>
          <p:cNvSpPr/>
          <p:nvPr/>
        </p:nvSpPr>
        <p:spPr>
          <a:xfrm>
            <a:off x="3922992" y="368968"/>
            <a:ext cx="4406976" cy="830997"/>
          </a:xfrm>
          <a:prstGeom prst="rect">
            <a:avLst/>
          </a:prstGeom>
        </p:spPr>
        <p:txBody>
          <a:bodyPr wrap="none">
            <a:spAutoFit/>
          </a:bodyPr>
          <a:lstStyle/>
          <a:p>
            <a:r>
              <a:rPr lang="en-GB" sz="4800" dirty="0">
                <a:latin typeface="Didot" charset="0"/>
                <a:ea typeface="Didot" charset="0"/>
                <a:cs typeface="Didot" charset="0"/>
              </a:rPr>
              <a:t>Statistics Cont.</a:t>
            </a:r>
            <a:endParaRPr lang="en-US" sz="4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0458" y="432264"/>
            <a:ext cx="1612900" cy="1159433"/>
          </a:xfrm>
          <a:prstGeom prst="rect">
            <a:avLst/>
          </a:prstGeom>
        </p:spPr>
      </p:pic>
    </p:spTree>
    <p:extLst>
      <p:ext uri="{BB962C8B-B14F-4D97-AF65-F5344CB8AC3E}">
        <p14:creationId xmlns:p14="http://schemas.microsoft.com/office/powerpoint/2010/main" val="156960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2AE042-42D6-094F-BD79-A84EE68A4500}" type="datetime1">
              <a:rPr lang="en-GB" smtClean="0"/>
              <a:t>30/03/2017</a:t>
            </a:fld>
            <a:endParaRPr lang="en-GB" dirty="0"/>
          </a:p>
        </p:txBody>
      </p:sp>
      <p:sp>
        <p:nvSpPr>
          <p:cNvPr id="5" name="Footer Placeholder 4"/>
          <p:cNvSpPr>
            <a:spLocks noGrp="1"/>
          </p:cNvSpPr>
          <p:nvPr>
            <p:ph type="ftr" sz="quarter" idx="11"/>
          </p:nvPr>
        </p:nvSpPr>
        <p:spPr/>
        <p:txBody>
          <a:bodyPr/>
          <a:lstStyle/>
          <a:p>
            <a:r>
              <a:rPr lang="en-GB" dirty="0"/>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21</a:t>
            </a:fld>
            <a:endParaRPr lang="en-GB" dirty="0"/>
          </a:p>
        </p:txBody>
      </p:sp>
      <p:sp>
        <p:nvSpPr>
          <p:cNvPr id="8" name="Content Placeholder 2"/>
          <p:cNvSpPr>
            <a:spLocks noGrp="1"/>
          </p:cNvSpPr>
          <p:nvPr>
            <p:ph idx="1"/>
          </p:nvPr>
        </p:nvSpPr>
        <p:spPr>
          <a:xfrm>
            <a:off x="1097280" y="36459"/>
            <a:ext cx="10058400" cy="5692631"/>
          </a:xfrm>
          <a:solidFill>
            <a:schemeClr val="bg1"/>
          </a:solidFill>
        </p:spPr>
        <p:txBody>
          <a:bodyPr anchor="ctr">
            <a:normAutofit/>
          </a:bodyPr>
          <a:lstStyle/>
          <a:p>
            <a:pPr algn="ctr"/>
            <a:r>
              <a:rPr lang="en-GB" dirty="0">
                <a:solidFill>
                  <a:schemeClr val="tx1"/>
                </a:solidFill>
              </a:rPr>
              <a:t>Want more features: </a:t>
            </a:r>
            <a:r>
              <a:rPr lang="en-GB" dirty="0">
                <a:solidFill>
                  <a:srgbClr val="00B050"/>
                </a:solidFill>
              </a:rPr>
              <a:t>86% yes</a:t>
            </a:r>
            <a:r>
              <a:rPr lang="en-GB" dirty="0">
                <a:solidFill>
                  <a:schemeClr val="tx1"/>
                </a:solidFill>
              </a:rPr>
              <a:t>, </a:t>
            </a:r>
            <a:r>
              <a:rPr lang="en-GB" dirty="0">
                <a:solidFill>
                  <a:srgbClr val="FF0000"/>
                </a:solidFill>
              </a:rPr>
              <a:t>14% no</a:t>
            </a:r>
          </a:p>
          <a:p>
            <a:pPr algn="ctr"/>
            <a:r>
              <a:rPr lang="en-GB" dirty="0">
                <a:solidFill>
                  <a:schemeClr val="tx1"/>
                </a:solidFill>
              </a:rPr>
              <a:t>Frustrating features: </a:t>
            </a:r>
            <a:r>
              <a:rPr lang="en-GB" dirty="0">
                <a:solidFill>
                  <a:srgbClr val="00B050"/>
                </a:solidFill>
              </a:rPr>
              <a:t>43% icons</a:t>
            </a:r>
            <a:r>
              <a:rPr lang="en-GB" dirty="0">
                <a:solidFill>
                  <a:schemeClr val="tx1"/>
                </a:solidFill>
              </a:rPr>
              <a:t>, </a:t>
            </a:r>
            <a:r>
              <a:rPr lang="en-GB" dirty="0">
                <a:solidFill>
                  <a:srgbClr val="FF0000"/>
                </a:solidFill>
              </a:rPr>
              <a:t>57% none</a:t>
            </a:r>
          </a:p>
          <a:p>
            <a:pPr algn="ctr"/>
            <a:r>
              <a:rPr lang="en-GB" dirty="0">
                <a:solidFill>
                  <a:schemeClr val="tx1"/>
                </a:solidFill>
              </a:rPr>
              <a:t>Password recovery: </a:t>
            </a:r>
            <a:r>
              <a:rPr lang="en-GB" dirty="0">
                <a:solidFill>
                  <a:srgbClr val="00B050"/>
                </a:solidFill>
              </a:rPr>
              <a:t>86% easy</a:t>
            </a:r>
            <a:r>
              <a:rPr lang="en-GB" dirty="0">
                <a:solidFill>
                  <a:schemeClr val="tx1"/>
                </a:solidFill>
              </a:rPr>
              <a:t>, </a:t>
            </a:r>
            <a:r>
              <a:rPr lang="en-GB" dirty="0">
                <a:solidFill>
                  <a:srgbClr val="FF0000"/>
                </a:solidFill>
              </a:rPr>
              <a:t>14% hard</a:t>
            </a:r>
          </a:p>
          <a:p>
            <a:pPr algn="ctr"/>
            <a:r>
              <a:rPr lang="en-GB" dirty="0">
                <a:solidFill>
                  <a:schemeClr val="tx1"/>
                </a:solidFill>
              </a:rPr>
              <a:t>Difficulty identifying features with the icons: </a:t>
            </a:r>
            <a:r>
              <a:rPr lang="en-GB" dirty="0">
                <a:solidFill>
                  <a:srgbClr val="00B050"/>
                </a:solidFill>
              </a:rPr>
              <a:t>14% easy</a:t>
            </a:r>
            <a:r>
              <a:rPr lang="en-GB" dirty="0">
                <a:solidFill>
                  <a:schemeClr val="tx1"/>
                </a:solidFill>
              </a:rPr>
              <a:t>, </a:t>
            </a:r>
            <a:r>
              <a:rPr lang="en-GB" dirty="0">
                <a:solidFill>
                  <a:srgbClr val="FF0000"/>
                </a:solidFill>
              </a:rPr>
              <a:t>29% hard</a:t>
            </a:r>
            <a:r>
              <a:rPr lang="en-GB" dirty="0">
                <a:solidFill>
                  <a:schemeClr val="tx1"/>
                </a:solidFill>
              </a:rPr>
              <a:t>, </a:t>
            </a:r>
            <a:r>
              <a:rPr lang="en-GB" dirty="0">
                <a:solidFill>
                  <a:schemeClr val="accent1"/>
                </a:solidFill>
              </a:rPr>
              <a:t>57% in-between</a:t>
            </a:r>
          </a:p>
          <a:p>
            <a:pPr algn="ctr"/>
            <a:r>
              <a:rPr lang="en-GB" dirty="0">
                <a:solidFill>
                  <a:schemeClr val="tx1"/>
                </a:solidFill>
              </a:rPr>
              <a:t>Participant has downloaded application on own device</a:t>
            </a:r>
            <a:r>
              <a:rPr lang="en-GB" dirty="0">
                <a:solidFill>
                  <a:srgbClr val="00B050"/>
                </a:solidFill>
              </a:rPr>
              <a:t>: 100% yes</a:t>
            </a:r>
            <a:r>
              <a:rPr lang="en-GB" dirty="0">
                <a:solidFill>
                  <a:schemeClr val="tx1"/>
                </a:solidFill>
              </a:rPr>
              <a:t>, </a:t>
            </a:r>
            <a:r>
              <a:rPr lang="en-GB" dirty="0">
                <a:solidFill>
                  <a:srgbClr val="FF0000"/>
                </a:solidFill>
              </a:rPr>
              <a:t>0% no</a:t>
            </a:r>
          </a:p>
          <a:p>
            <a:pPr algn="ctr"/>
            <a:r>
              <a:rPr lang="en-GB" dirty="0">
                <a:solidFill>
                  <a:schemeClr val="tx1"/>
                </a:solidFill>
              </a:rPr>
              <a:t>Application use: </a:t>
            </a:r>
            <a:r>
              <a:rPr lang="en-GB" dirty="0">
                <a:solidFill>
                  <a:srgbClr val="00B050"/>
                </a:solidFill>
              </a:rPr>
              <a:t>71% often</a:t>
            </a:r>
            <a:r>
              <a:rPr lang="en-GB" dirty="0">
                <a:solidFill>
                  <a:schemeClr val="tx1"/>
                </a:solidFill>
              </a:rPr>
              <a:t>, </a:t>
            </a:r>
            <a:r>
              <a:rPr lang="en-GB" dirty="0">
                <a:solidFill>
                  <a:srgbClr val="FF0000"/>
                </a:solidFill>
              </a:rPr>
              <a:t>29% rarely</a:t>
            </a:r>
          </a:p>
          <a:p>
            <a:pPr algn="ctr"/>
            <a:r>
              <a:rPr lang="en-GB" dirty="0">
                <a:solidFill>
                  <a:schemeClr val="tx1"/>
                </a:solidFill>
              </a:rPr>
              <a:t>Pay to download WorkIt application: </a:t>
            </a:r>
            <a:r>
              <a:rPr lang="en-GB" dirty="0">
                <a:solidFill>
                  <a:srgbClr val="00B050"/>
                </a:solidFill>
              </a:rPr>
              <a:t>100% pay</a:t>
            </a:r>
            <a:r>
              <a:rPr lang="en-GB" dirty="0">
                <a:solidFill>
                  <a:schemeClr val="tx1"/>
                </a:solidFill>
              </a:rPr>
              <a:t>, </a:t>
            </a:r>
            <a:r>
              <a:rPr lang="en-GB" dirty="0">
                <a:solidFill>
                  <a:srgbClr val="FF0000"/>
                </a:solidFill>
              </a:rPr>
              <a:t>0% free </a:t>
            </a:r>
          </a:p>
        </p:txBody>
      </p:sp>
      <p:sp>
        <p:nvSpPr>
          <p:cNvPr id="7" name="Rectangle 6"/>
          <p:cNvSpPr/>
          <p:nvPr/>
        </p:nvSpPr>
        <p:spPr>
          <a:xfrm>
            <a:off x="3922992" y="368968"/>
            <a:ext cx="4406976" cy="830997"/>
          </a:xfrm>
          <a:prstGeom prst="rect">
            <a:avLst/>
          </a:prstGeom>
        </p:spPr>
        <p:txBody>
          <a:bodyPr wrap="none">
            <a:spAutoFit/>
          </a:bodyPr>
          <a:lstStyle/>
          <a:p>
            <a:r>
              <a:rPr lang="en-GB" sz="4800" dirty="0">
                <a:latin typeface="Didot" charset="0"/>
                <a:ea typeface="Didot" charset="0"/>
                <a:cs typeface="Didot" charset="0"/>
              </a:rPr>
              <a:t>Statistics Cont.</a:t>
            </a:r>
            <a:endParaRPr lang="en-US" sz="4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0458" y="432264"/>
            <a:ext cx="1612900" cy="1159433"/>
          </a:xfrm>
          <a:prstGeom prst="rect">
            <a:avLst/>
          </a:prstGeom>
        </p:spPr>
      </p:pic>
    </p:spTree>
    <p:extLst>
      <p:ext uri="{BB962C8B-B14F-4D97-AF65-F5344CB8AC3E}">
        <p14:creationId xmlns:p14="http://schemas.microsoft.com/office/powerpoint/2010/main" val="71456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13595"/>
            <a:ext cx="9767989" cy="1325563"/>
          </a:xfrm>
        </p:spPr>
        <p:txBody>
          <a:bodyPr/>
          <a:lstStyle/>
          <a:p>
            <a:r>
              <a:rPr lang="en-GB" dirty="0">
                <a:latin typeface="Didot" charset="0"/>
                <a:ea typeface="Didot" charset="0"/>
                <a:cs typeface="Didot" charset="0"/>
              </a:rPr>
              <a:t>Post-Testing Interviews Outcome </a:t>
            </a:r>
          </a:p>
        </p:txBody>
      </p:sp>
      <p:sp>
        <p:nvSpPr>
          <p:cNvPr id="3" name="Date Placeholder 2"/>
          <p:cNvSpPr>
            <a:spLocks noGrp="1"/>
          </p:cNvSpPr>
          <p:nvPr>
            <p:ph type="dt" sz="half" idx="10"/>
          </p:nvPr>
        </p:nvSpPr>
        <p:spPr/>
        <p:txBody>
          <a:bodyPr/>
          <a:lstStyle/>
          <a:p>
            <a:fld id="{EBEBEA5B-46CE-B742-AA68-F2C9F5F9A3A2}" type="datetime1">
              <a:rPr lang="en-GB" smtClean="0"/>
              <a:t>30/03/2017</a:t>
            </a:fld>
            <a:endParaRPr lang="en-GB" dirty="0"/>
          </a:p>
        </p:txBody>
      </p:sp>
      <p:sp>
        <p:nvSpPr>
          <p:cNvPr id="5" name="Footer Placeholder 4"/>
          <p:cNvSpPr>
            <a:spLocks noGrp="1"/>
          </p:cNvSpPr>
          <p:nvPr>
            <p:ph type="ftr" sz="quarter" idx="11"/>
          </p:nvPr>
        </p:nvSpPr>
        <p:spPr/>
        <p:txBody>
          <a:bodyPr/>
          <a:lstStyle/>
          <a:p>
            <a:r>
              <a:rPr lang="en-GB" dirty="0"/>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22</a:t>
            </a:fld>
            <a:endParaRPr lang="en-GB" dirty="0"/>
          </a:p>
        </p:txBody>
      </p:sp>
      <p:sp>
        <p:nvSpPr>
          <p:cNvPr id="7" name="Content Placeholder 2"/>
          <p:cNvSpPr>
            <a:spLocks noGrp="1"/>
          </p:cNvSpPr>
          <p:nvPr>
            <p:ph idx="1"/>
          </p:nvPr>
        </p:nvSpPr>
        <p:spPr>
          <a:xfrm>
            <a:off x="1097280" y="1845734"/>
            <a:ext cx="10058400" cy="4023360"/>
          </a:xfrm>
        </p:spPr>
        <p:txBody>
          <a:bodyPr numCol="2" anchor="ctr">
            <a:normAutofit/>
          </a:bodyPr>
          <a:lstStyle/>
          <a:p>
            <a:pPr marL="0" indent="0" algn="ctr">
              <a:buNone/>
            </a:pPr>
            <a:endParaRPr lang="en-GB" dirty="0"/>
          </a:p>
          <a:p>
            <a:pPr marL="0" indent="0" algn="ctr">
              <a:buNone/>
            </a:pPr>
            <a:endParaRPr lang="en-GB" dirty="0"/>
          </a:p>
          <a:p>
            <a:pPr algn="ctr">
              <a:buFont typeface="Arial" charset="0"/>
              <a:buChar char="•"/>
            </a:pPr>
            <a:r>
              <a:rPr lang="en-GB" dirty="0"/>
              <a:t>Contact us</a:t>
            </a:r>
          </a:p>
          <a:p>
            <a:pPr algn="ctr">
              <a:buFont typeface="Arial" charset="0"/>
              <a:buChar char="•"/>
            </a:pPr>
            <a:r>
              <a:rPr lang="en-GB" dirty="0"/>
              <a:t>Tutorial </a:t>
            </a:r>
          </a:p>
          <a:p>
            <a:pPr algn="ctr">
              <a:buFont typeface="Arial" charset="0"/>
              <a:buChar char="•"/>
            </a:pPr>
            <a:r>
              <a:rPr lang="en-GB" dirty="0"/>
              <a:t>Application slogan</a:t>
            </a:r>
          </a:p>
          <a:p>
            <a:pPr algn="ctr">
              <a:buFont typeface="Arial" charset="0"/>
              <a:buChar char="•"/>
            </a:pPr>
            <a:r>
              <a:rPr lang="en-GB" dirty="0"/>
              <a:t>Space out the objects on the screens better</a:t>
            </a:r>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algn="ctr">
              <a:buFont typeface="Arial" charset="0"/>
              <a:buChar char="•"/>
            </a:pPr>
            <a:r>
              <a:rPr lang="en-GB" dirty="0"/>
              <a:t>Forums chatrooms</a:t>
            </a:r>
          </a:p>
          <a:p>
            <a:pPr algn="ctr">
              <a:buFont typeface="Arial" charset="0"/>
              <a:buChar char="•"/>
            </a:pPr>
            <a:r>
              <a:rPr lang="en-GB" dirty="0"/>
              <a:t>More features</a:t>
            </a:r>
          </a:p>
          <a:p>
            <a:pPr algn="ctr">
              <a:buFont typeface="Arial" charset="0"/>
              <a:buChar char="•"/>
            </a:pPr>
            <a:r>
              <a:rPr lang="en-GB" dirty="0"/>
              <a:t>Blocker</a:t>
            </a:r>
          </a:p>
          <a:p>
            <a:pPr algn="ctr">
              <a:buFont typeface="Arial" charset="0"/>
              <a:buChar char="•"/>
            </a:pPr>
            <a:r>
              <a:rPr lang="en-GB" dirty="0"/>
              <a:t>Password recovery</a:t>
            </a:r>
          </a:p>
          <a:p>
            <a:pPr algn="ctr">
              <a:buFont typeface="Arial" charset="0"/>
              <a:buChar char="•"/>
            </a:pPr>
            <a:r>
              <a:rPr lang="en-GB" dirty="0"/>
              <a:t>Feature refinement</a:t>
            </a:r>
          </a:p>
          <a:p>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50" y="307019"/>
            <a:ext cx="1009631" cy="1432139"/>
          </a:xfrm>
          <a:prstGeom prst="rect">
            <a:avLst/>
          </a:prstGeom>
        </p:spPr>
      </p:pic>
    </p:spTree>
    <p:extLst>
      <p:ext uri="{BB962C8B-B14F-4D97-AF65-F5344CB8AC3E}">
        <p14:creationId xmlns:p14="http://schemas.microsoft.com/office/powerpoint/2010/main" val="21220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Didot" charset="0"/>
                <a:ea typeface="Didot" charset="0"/>
                <a:cs typeface="Didot" charset="0"/>
              </a:rPr>
              <a:t>Timed Test Analysis</a:t>
            </a:r>
            <a:endParaRPr lang="en-GB" dirty="0">
              <a:solidFill>
                <a:srgbClr val="404040"/>
              </a:solidFill>
              <a:latin typeface="Didot"/>
              <a:ea typeface="Didot" charset="0"/>
              <a:cs typeface="Didot" charset="0"/>
            </a:endParaRPr>
          </a:p>
        </p:txBody>
      </p:sp>
      <p:sp>
        <p:nvSpPr>
          <p:cNvPr id="3" name="Date Placeholder 2"/>
          <p:cNvSpPr>
            <a:spLocks noGrp="1"/>
          </p:cNvSpPr>
          <p:nvPr>
            <p:ph type="dt" sz="half" idx="10"/>
          </p:nvPr>
        </p:nvSpPr>
        <p:spPr/>
        <p:txBody>
          <a:bodyPr/>
          <a:lstStyle/>
          <a:p>
            <a:fld id="{862A2EC2-79A3-7C43-A1D7-0062101B6A05}" type="datetime1">
              <a:rPr lang="en-GB" smtClean="0"/>
              <a:t>30/03/2017</a:t>
            </a:fld>
            <a:endParaRPr lang="en-GB"/>
          </a:p>
        </p:txBody>
      </p:sp>
      <p:sp>
        <p:nvSpPr>
          <p:cNvPr id="8" name="Footer Placeholder 7"/>
          <p:cNvSpPr>
            <a:spLocks noGrp="1"/>
          </p:cNvSpPr>
          <p:nvPr>
            <p:ph type="ftr" sz="quarter" idx="11"/>
          </p:nvPr>
        </p:nvSpPr>
        <p:spPr/>
        <p:txBody>
          <a:bodyPr/>
          <a:lstStyle/>
          <a:p>
            <a:r>
              <a:rPr lang="en-GB"/>
              <a:t>WorkIt Team</a:t>
            </a:r>
          </a:p>
        </p:txBody>
      </p:sp>
      <p:sp>
        <p:nvSpPr>
          <p:cNvPr id="9" name="Slide Number Placeholder 8"/>
          <p:cNvSpPr>
            <a:spLocks noGrp="1"/>
          </p:cNvSpPr>
          <p:nvPr>
            <p:ph type="sldNum" sz="quarter" idx="12"/>
          </p:nvPr>
        </p:nvSpPr>
        <p:spPr/>
        <p:txBody>
          <a:bodyPr/>
          <a:lstStyle/>
          <a:p>
            <a:fld id="{B5295446-B376-4563-BED3-3976E5D76D1C}" type="slidenum">
              <a:rPr lang="en-GB" smtClean="0"/>
              <a:t>23</a:t>
            </a:fld>
            <a:endParaRPr lang="en-GB"/>
          </a:p>
        </p:txBody>
      </p:sp>
      <p:pic>
        <p:nvPicPr>
          <p:cNvPr id="4" name="Picture 3" descr="Screen Shot 2017-03-29 at 23.52.21.png"/>
          <p:cNvPicPr>
            <a:picLocks noChangeAspect="1"/>
          </p:cNvPicPr>
          <p:nvPr/>
        </p:nvPicPr>
        <p:blipFill>
          <a:blip r:embed="rId3"/>
          <a:srcRect t="23340" r="52679" b="20926"/>
          <a:stretch>
            <a:fillRect/>
          </a:stretch>
        </p:blipFill>
        <p:spPr>
          <a:xfrm>
            <a:off x="5029200" y="1971675"/>
            <a:ext cx="5414177" cy="3978257"/>
          </a:xfrm>
          <a:prstGeom prst="rect">
            <a:avLst/>
          </a:prstGeom>
        </p:spPr>
      </p:pic>
      <p:pic>
        <p:nvPicPr>
          <p:cNvPr id="5" name="Picture 4" descr="Screen Shot 2017-03-30 at 01.35.40.png"/>
          <p:cNvPicPr>
            <a:picLocks noChangeAspect="1"/>
          </p:cNvPicPr>
          <p:nvPr/>
        </p:nvPicPr>
        <p:blipFill>
          <a:blip r:embed="rId4"/>
          <a:srcRect l="27038" t="16380" r="24034" b="3596"/>
          <a:stretch>
            <a:fillRect/>
          </a:stretch>
        </p:blipFill>
        <p:spPr>
          <a:xfrm>
            <a:off x="438150" y="2276475"/>
            <a:ext cx="3222422" cy="3298101"/>
          </a:xfrm>
          <a:prstGeom prst="rect">
            <a:avLst/>
          </a:prstGeom>
        </p:spPr>
      </p:pic>
      <p:pic>
        <p:nvPicPr>
          <p:cNvPr id="11" name="Picture 10" descr="Screen Shot 2017-03-29 at 23.52.21.png"/>
          <p:cNvPicPr>
            <a:picLocks noChangeAspect="1"/>
          </p:cNvPicPr>
          <p:nvPr/>
        </p:nvPicPr>
        <p:blipFill>
          <a:blip r:embed="rId3"/>
          <a:srcRect l="49634" t="23340" r="23899" b="20926"/>
          <a:stretch>
            <a:fillRect/>
          </a:stretch>
        </p:blipFill>
        <p:spPr>
          <a:xfrm>
            <a:off x="8839200" y="1971675"/>
            <a:ext cx="3028193" cy="3978257"/>
          </a:xfrm>
          <a:prstGeom prst="rect">
            <a:avLst/>
          </a:prstGeom>
        </p:spPr>
      </p:pic>
      <p:sp>
        <p:nvSpPr>
          <p:cNvPr id="6" name="Arrow: Right 5"/>
          <p:cNvSpPr/>
          <p:nvPr/>
        </p:nvSpPr>
        <p:spPr>
          <a:xfrm>
            <a:off x="3600450" y="3543300"/>
            <a:ext cx="1357434"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5419" y="286602"/>
            <a:ext cx="1329041" cy="1372235"/>
          </a:xfrm>
          <a:prstGeom prst="rect">
            <a:avLst/>
          </a:prstGeom>
        </p:spPr>
      </p:pic>
    </p:spTree>
    <p:extLst>
      <p:ext uri="{BB962C8B-B14F-4D97-AF65-F5344CB8AC3E}">
        <p14:creationId xmlns:p14="http://schemas.microsoft.com/office/powerpoint/2010/main" val="196860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7-03-29 at 23.59.16.png"/>
          <p:cNvPicPr>
            <a:picLocks noGrp="1" noChangeAspect="1"/>
          </p:cNvPicPr>
          <p:nvPr>
            <p:ph idx="1"/>
          </p:nvPr>
        </p:nvPicPr>
        <p:blipFill>
          <a:blip r:embed="rId3"/>
          <a:srcRect l="634" t="23827" r="-792" b="6599"/>
          <a:stretch>
            <a:fillRect/>
          </a:stretch>
        </p:blipFill>
        <p:spPr>
          <a:xfrm>
            <a:off x="1171575" y="1977785"/>
            <a:ext cx="9078424" cy="3940415"/>
          </a:xfrm>
        </p:spPr>
      </p:pic>
      <p:sp>
        <p:nvSpPr>
          <p:cNvPr id="5" name="Date Placeholder 4"/>
          <p:cNvSpPr>
            <a:spLocks noGrp="1"/>
          </p:cNvSpPr>
          <p:nvPr>
            <p:ph type="dt" sz="half" idx="10"/>
          </p:nvPr>
        </p:nvSpPr>
        <p:spPr/>
        <p:txBody>
          <a:bodyPr/>
          <a:lstStyle/>
          <a:p>
            <a:fld id="{8FCD2F1E-C534-A94F-B351-C370456A3D34}" type="datetime1">
              <a:rPr lang="en-GB" smtClean="0"/>
              <a:t>30/03/2017</a:t>
            </a:fld>
            <a:endParaRPr lang="en-GB"/>
          </a:p>
        </p:txBody>
      </p:sp>
      <p:sp>
        <p:nvSpPr>
          <p:cNvPr id="6" name="Footer Placeholder 5"/>
          <p:cNvSpPr>
            <a:spLocks noGrp="1"/>
          </p:cNvSpPr>
          <p:nvPr>
            <p:ph type="ftr" sz="quarter" idx="11"/>
          </p:nvPr>
        </p:nvSpPr>
        <p:spPr/>
        <p:txBody>
          <a:bodyPr/>
          <a:lstStyle/>
          <a:p>
            <a:r>
              <a:rPr lang="en-GB"/>
              <a:t>WorkIt Team</a:t>
            </a:r>
          </a:p>
        </p:txBody>
      </p:sp>
      <p:sp>
        <p:nvSpPr>
          <p:cNvPr id="7" name="Slide Number Placeholder 6"/>
          <p:cNvSpPr>
            <a:spLocks noGrp="1"/>
          </p:cNvSpPr>
          <p:nvPr>
            <p:ph type="sldNum" sz="quarter" idx="12"/>
          </p:nvPr>
        </p:nvSpPr>
        <p:spPr/>
        <p:txBody>
          <a:bodyPr/>
          <a:lstStyle/>
          <a:p>
            <a:fld id="{B5295446-B376-4563-BED3-3976E5D76D1C}" type="slidenum">
              <a:rPr lang="en-GB" smtClean="0"/>
              <a:t>24</a:t>
            </a:fld>
            <a:endParaRPr lang="en-GB"/>
          </a:p>
        </p:txBody>
      </p:sp>
      <p:sp>
        <p:nvSpPr>
          <p:cNvPr id="9" name="Title 1"/>
          <p:cNvSpPr txBox="1">
            <a:spLocks/>
          </p:cNvSpPr>
          <p:nvPr/>
        </p:nvSpPr>
        <p:spPr>
          <a:xfrm>
            <a:off x="923925" y="166119"/>
            <a:ext cx="10515600" cy="1325563"/>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dirty="0">
                <a:latin typeface="Didot" charset="0"/>
                <a:ea typeface="Didot" charset="0"/>
                <a:cs typeface="Didot" charset="0"/>
              </a:rPr>
              <a:t>Timed Test Analysis</a:t>
            </a:r>
            <a:endParaRPr lang="en-GB" sz="2400" dirty="0">
              <a:solidFill>
                <a:srgbClr val="404040"/>
              </a:solidFill>
              <a:latin typeface="Didot"/>
              <a:ea typeface="Didot" charset="0"/>
              <a:cs typeface="Didot" charset="0"/>
            </a:endParaRPr>
          </a:p>
        </p:txBody>
      </p:sp>
      <p:cxnSp>
        <p:nvCxnSpPr>
          <p:cNvPr id="12" name="Straight Arrow Connector 11"/>
          <p:cNvCxnSpPr/>
          <p:nvPr/>
        </p:nvCxnSpPr>
        <p:spPr>
          <a:xfrm flipV="1">
            <a:off x="1267192" y="4766346"/>
            <a:ext cx="2058865" cy="9653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 name="Oval 3"/>
          <p:cNvSpPr/>
          <p:nvPr/>
        </p:nvSpPr>
        <p:spPr>
          <a:xfrm>
            <a:off x="3323287" y="4038600"/>
            <a:ext cx="302641" cy="1594612"/>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ounded Rectangle 10"/>
          <p:cNvSpPr/>
          <p:nvPr/>
        </p:nvSpPr>
        <p:spPr>
          <a:xfrm>
            <a:off x="104775" y="4534247"/>
            <a:ext cx="1179992" cy="72280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sz="2400" b="1" dirty="0">
                <a:solidFill>
                  <a:srgbClr val="000000"/>
                </a:solidFill>
                <a:latin typeface="Calibri"/>
              </a:rPr>
              <a:t>Failed tasks</a:t>
            </a:r>
          </a:p>
        </p:txBody>
      </p:sp>
      <p:sp>
        <p:nvSpPr>
          <p:cNvPr id="14" name="Oval 13"/>
          <p:cNvSpPr/>
          <p:nvPr/>
        </p:nvSpPr>
        <p:spPr>
          <a:xfrm>
            <a:off x="6419850" y="3897069"/>
            <a:ext cx="3876675" cy="836856"/>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5" name="Straight Arrow Connector 14"/>
          <p:cNvCxnSpPr/>
          <p:nvPr/>
        </p:nvCxnSpPr>
        <p:spPr>
          <a:xfrm flipH="1">
            <a:off x="9281061" y="2698159"/>
            <a:ext cx="1073393" cy="122231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6" name="Oval 15"/>
          <p:cNvSpPr/>
          <p:nvPr/>
        </p:nvSpPr>
        <p:spPr>
          <a:xfrm>
            <a:off x="3587750" y="2678113"/>
            <a:ext cx="1049215" cy="322262"/>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7" name="Straight Arrow Connector 16"/>
          <p:cNvCxnSpPr/>
          <p:nvPr/>
        </p:nvCxnSpPr>
        <p:spPr>
          <a:xfrm>
            <a:off x="1591699" y="2638060"/>
            <a:ext cx="2025896" cy="16723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9" name="Picture 18" descr="Screen Shot 2017-03-29 at 23.52.21.png"/>
          <p:cNvPicPr>
            <a:picLocks noChangeAspect="1"/>
          </p:cNvPicPr>
          <p:nvPr/>
        </p:nvPicPr>
        <p:blipFill>
          <a:blip r:embed="rId4"/>
          <a:srcRect l="1005" t="23387" r="20681" b="74696"/>
          <a:stretch>
            <a:fillRect/>
          </a:stretch>
        </p:blipFill>
        <p:spPr>
          <a:xfrm>
            <a:off x="1219200" y="1841992"/>
            <a:ext cx="8942390" cy="137621"/>
          </a:xfrm>
          <a:prstGeom prst="rect">
            <a:avLst/>
          </a:prstGeom>
        </p:spPr>
      </p:pic>
      <p:sp>
        <p:nvSpPr>
          <p:cNvPr id="11" name="Rounded Rectangle 10"/>
          <p:cNvSpPr/>
          <p:nvPr/>
        </p:nvSpPr>
        <p:spPr>
          <a:xfrm>
            <a:off x="10344150" y="1882775"/>
            <a:ext cx="1743441" cy="1708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b="1" dirty="0">
                <a:solidFill>
                  <a:schemeClr val="tx1"/>
                </a:solidFill>
              </a:rPr>
              <a:t>Participants failed to notice the notification bar</a:t>
            </a:r>
            <a:endParaRPr lang="en-GB" sz="2400" b="1" dirty="0">
              <a:solidFill>
                <a:srgbClr val="000000"/>
              </a:solidFill>
              <a:latin typeface="Calibri"/>
            </a:endParaRPr>
          </a:p>
        </p:txBody>
      </p:sp>
      <p:sp>
        <p:nvSpPr>
          <p:cNvPr id="20" name="Oval 19"/>
          <p:cNvSpPr/>
          <p:nvPr/>
        </p:nvSpPr>
        <p:spPr>
          <a:xfrm>
            <a:off x="6497638" y="5015646"/>
            <a:ext cx="3800475" cy="688242"/>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2" name="Straight Arrow Connector 21"/>
          <p:cNvCxnSpPr/>
          <p:nvPr/>
        </p:nvCxnSpPr>
        <p:spPr>
          <a:xfrm flipH="1">
            <a:off x="9768624" y="5570937"/>
            <a:ext cx="575526" cy="4244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8" name="Rounded Rectangle 10"/>
          <p:cNvSpPr/>
          <p:nvPr/>
        </p:nvSpPr>
        <p:spPr>
          <a:xfrm>
            <a:off x="104775" y="1921544"/>
            <a:ext cx="1497500" cy="132275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sz="2400" b="1" dirty="0">
                <a:solidFill>
                  <a:srgbClr val="000000"/>
                </a:solidFill>
                <a:latin typeface="Calibri"/>
              </a:rPr>
              <a:t>Average time taken</a:t>
            </a:r>
          </a:p>
        </p:txBody>
      </p:sp>
      <p:sp>
        <p:nvSpPr>
          <p:cNvPr id="21" name="Rounded Rectangle 10"/>
          <p:cNvSpPr/>
          <p:nvPr/>
        </p:nvSpPr>
        <p:spPr>
          <a:xfrm>
            <a:off x="10307608" y="4296389"/>
            <a:ext cx="1809750" cy="216339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b="1" dirty="0">
                <a:solidFill>
                  <a:schemeClr val="tx1"/>
                </a:solidFill>
              </a:rPr>
              <a:t>'Transport Updates' not noticed even though participants were on the right page</a:t>
            </a:r>
            <a:endParaRPr lang="en-GB" sz="2400" b="1" dirty="0">
              <a:solidFill>
                <a:srgbClr val="000000"/>
              </a:solidFill>
              <a:latin typeface="Calibri"/>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5419" y="286602"/>
            <a:ext cx="1329041" cy="1372235"/>
          </a:xfrm>
          <a:prstGeom prst="rect">
            <a:avLst/>
          </a:prstGeom>
        </p:spPr>
      </p:pic>
    </p:spTree>
    <p:extLst>
      <p:ext uri="{BB962C8B-B14F-4D97-AF65-F5344CB8AC3E}">
        <p14:creationId xmlns:p14="http://schemas.microsoft.com/office/powerpoint/2010/main" val="72273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rPr>
              <a:t>Design Improvements </a:t>
            </a:r>
            <a:endParaRPr lang="en-US" dirty="0"/>
          </a:p>
        </p:txBody>
      </p:sp>
      <p:pic>
        <p:nvPicPr>
          <p:cNvPr id="7" name="Content Placeholder 6" descr="Screen Shot 2017-03-30 at 00.43.40.png"/>
          <p:cNvPicPr>
            <a:picLocks noGrp="1" noChangeAspect="1"/>
          </p:cNvPicPr>
          <p:nvPr>
            <p:ph idx="1"/>
          </p:nvPr>
        </p:nvPicPr>
        <p:blipFill rotWithShape="1">
          <a:blip r:embed="rId3"/>
          <a:srcRect l="19000" t="18175" r="30529" b="11304"/>
          <a:stretch/>
        </p:blipFill>
        <p:spPr>
          <a:xfrm>
            <a:off x="248388" y="1927435"/>
            <a:ext cx="4459704" cy="3897943"/>
          </a:xfrm>
        </p:spPr>
        <p:style>
          <a:lnRef idx="2">
            <a:schemeClr val="accent2"/>
          </a:lnRef>
          <a:fillRef idx="1">
            <a:schemeClr val="lt1"/>
          </a:fillRef>
          <a:effectRef idx="0">
            <a:schemeClr val="accent2"/>
          </a:effectRef>
          <a:fontRef idx="minor">
            <a:schemeClr val="dk1"/>
          </a:fontRef>
        </p:style>
      </p:pic>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25</a:t>
            </a:fld>
            <a:endParaRPr lang="en-GB"/>
          </a:p>
        </p:txBody>
      </p:sp>
      <p:sp>
        <p:nvSpPr>
          <p:cNvPr id="8" name="TextBox 7"/>
          <p:cNvSpPr txBox="1"/>
          <p:nvPr/>
        </p:nvSpPr>
        <p:spPr>
          <a:xfrm>
            <a:off x="4961020" y="1742173"/>
            <a:ext cx="3299567" cy="3908762"/>
          </a:xfrm>
          <a:prstGeom prst="rect">
            <a:avLst/>
          </a:prstGeom>
        </p:spPr>
        <p:txBody>
          <a:bodyPr wrap="square" rtlCol="0">
            <a:spAutoFit/>
          </a:bodyPr>
          <a:lstStyle/>
          <a:p>
            <a:r>
              <a:rPr lang="en-US" sz="1600" b="1" dirty="0"/>
              <a:t>Main page</a:t>
            </a:r>
            <a:endParaRPr lang="en-US" sz="1600" b="1" dirty="0">
              <a:solidFill>
                <a:srgbClr val="000000"/>
              </a:solidFill>
              <a:latin typeface="Calibri"/>
            </a:endParaRPr>
          </a:p>
          <a:p>
            <a:pPr marL="285750" indent="-285750">
              <a:buFont typeface="Arial" charset="0"/>
              <a:buChar char="•"/>
            </a:pPr>
            <a:r>
              <a:rPr lang="en-US" sz="1600" dirty="0"/>
              <a:t>label underneath icons</a:t>
            </a:r>
          </a:p>
          <a:p>
            <a:endParaRPr lang="en-US" sz="1600" b="1" dirty="0"/>
          </a:p>
          <a:p>
            <a:r>
              <a:rPr lang="en-US" sz="1600" b="1" dirty="0"/>
              <a:t>Notification Panel</a:t>
            </a:r>
          </a:p>
          <a:p>
            <a:pPr marL="285750" indent="-285750">
              <a:buFont typeface="Arial" charset="0"/>
              <a:buChar char="•"/>
            </a:pPr>
            <a:r>
              <a:rPr lang="en-US" sz="1600" dirty="0"/>
              <a:t>New icon for notifications</a:t>
            </a:r>
          </a:p>
          <a:p>
            <a:pPr marL="285750" indent="-285750">
              <a:buFont typeface="Arial" charset="0"/>
              <a:buChar char="•"/>
            </a:pPr>
            <a:endParaRPr lang="en-US" sz="1600" b="1" dirty="0"/>
          </a:p>
          <a:p>
            <a:r>
              <a:rPr lang="en-US" sz="1600" b="1" dirty="0"/>
              <a:t>Help Icon</a:t>
            </a:r>
          </a:p>
          <a:p>
            <a:pPr marL="285750" indent="-285750">
              <a:buFont typeface="Arial" charset="0"/>
              <a:buChar char="•"/>
            </a:pPr>
            <a:r>
              <a:rPr lang="en-US" sz="1600" dirty="0"/>
              <a:t>Increase size of help icon</a:t>
            </a:r>
          </a:p>
          <a:p>
            <a:endParaRPr lang="en-US" sz="1600" b="1" dirty="0"/>
          </a:p>
          <a:p>
            <a:r>
              <a:rPr lang="en-US" sz="1600" b="1" dirty="0"/>
              <a:t>Calendar</a:t>
            </a:r>
          </a:p>
          <a:p>
            <a:pPr marL="285750" indent="-285750">
              <a:buFont typeface="Arial" charset="0"/>
              <a:buChar char="•"/>
            </a:pPr>
            <a:r>
              <a:rPr lang="en-US" sz="1600" dirty="0"/>
              <a:t>The calendar should highlight the current day and have an option to view calendar by year, month and day</a:t>
            </a:r>
          </a:p>
          <a:p>
            <a:endParaRPr lang="en-US" sz="1200" dirty="0"/>
          </a:p>
          <a:p>
            <a:endParaRPr lang="en-US" sz="1200" dirty="0"/>
          </a:p>
        </p:txBody>
      </p:sp>
      <p:sp>
        <p:nvSpPr>
          <p:cNvPr id="9" name="TextBox 8"/>
          <p:cNvSpPr txBox="1"/>
          <p:nvPr/>
        </p:nvSpPr>
        <p:spPr>
          <a:xfrm>
            <a:off x="8318904" y="1737360"/>
            <a:ext cx="3422374" cy="4031873"/>
          </a:xfrm>
          <a:prstGeom prst="rect">
            <a:avLst/>
          </a:prstGeom>
        </p:spPr>
        <p:txBody>
          <a:bodyPr wrap="square" rtlCol="0">
            <a:spAutoFit/>
          </a:bodyPr>
          <a:lstStyle/>
          <a:p>
            <a:r>
              <a:rPr lang="en-US" sz="1600" b="1" dirty="0"/>
              <a:t>Journey planner​</a:t>
            </a:r>
          </a:p>
          <a:p>
            <a:pPr marL="285750" indent="-285750">
              <a:buFont typeface="Arial" charset="0"/>
              <a:buChar char="•"/>
            </a:pPr>
            <a:r>
              <a:rPr lang="en-US" sz="1600" dirty="0"/>
              <a:t>Show details of journey including travel duration and arrival time​</a:t>
            </a:r>
          </a:p>
          <a:p>
            <a:pPr marL="285750" indent="-285750">
              <a:buFont typeface="Arial" charset="0"/>
              <a:buChar char="•"/>
            </a:pPr>
            <a:r>
              <a:rPr lang="en-US" sz="1600" dirty="0"/>
              <a:t>Option to select a time to depart​</a:t>
            </a:r>
          </a:p>
          <a:p>
            <a:r>
              <a:rPr lang="en-US" sz="1600" b="1" dirty="0"/>
              <a:t>​</a:t>
            </a:r>
          </a:p>
          <a:p>
            <a:r>
              <a:rPr lang="en-US" sz="1600" b="1" dirty="0"/>
              <a:t>Lifestyle &amp; Goal setting advice​</a:t>
            </a:r>
          </a:p>
          <a:p>
            <a:pPr marL="285750" indent="-285750">
              <a:buFont typeface="Arial" charset="0"/>
              <a:buChar char="•"/>
            </a:pPr>
            <a:r>
              <a:rPr lang="en-US" sz="1600" dirty="0"/>
              <a:t>Tailor information to individual users </a:t>
            </a:r>
          </a:p>
          <a:p>
            <a:pPr marL="285750" indent="-285750">
              <a:buFont typeface="Arial" charset="0"/>
              <a:buChar char="•"/>
            </a:pPr>
            <a:endParaRPr lang="en-US" sz="1600" b="1" dirty="0"/>
          </a:p>
          <a:p>
            <a:r>
              <a:rPr lang="en-US" sz="1600" b="1" dirty="0"/>
              <a:t>Transport updates​</a:t>
            </a:r>
          </a:p>
          <a:p>
            <a:pPr marL="285750" indent="-285750">
              <a:buFont typeface="Arial" charset="0"/>
              <a:buChar char="•"/>
            </a:pPr>
            <a:r>
              <a:rPr lang="en-US" sz="1600" dirty="0"/>
              <a:t>Include relevant transport updates underneath journey information​</a:t>
            </a:r>
          </a:p>
          <a:p>
            <a:r>
              <a:rPr lang="en-US" sz="1600" b="1" dirty="0"/>
              <a:t>​</a:t>
            </a:r>
          </a:p>
          <a:p>
            <a:r>
              <a:rPr lang="en-US" sz="1600" b="1" dirty="0"/>
              <a:t>Settings​</a:t>
            </a:r>
          </a:p>
          <a:p>
            <a:pPr marL="285750" indent="-285750">
              <a:buFont typeface="Arial" charset="0"/>
              <a:buChar char="•"/>
            </a:pPr>
            <a:r>
              <a:rPr lang="en-US" sz="1600" dirty="0"/>
              <a:t>Option to view but not change profile settings </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4783" y="353025"/>
            <a:ext cx="1140366" cy="1134533"/>
          </a:xfrm>
          <a:prstGeom prst="rect">
            <a:avLst/>
          </a:prstGeom>
        </p:spPr>
      </p:pic>
    </p:spTree>
    <p:extLst>
      <p:ext uri="{BB962C8B-B14F-4D97-AF65-F5344CB8AC3E}">
        <p14:creationId xmlns:p14="http://schemas.microsoft.com/office/powerpoint/2010/main" val="189045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Didot" charset="0"/>
                <a:ea typeface="Didot" charset="0"/>
                <a:cs typeface="Didot" charset="0"/>
              </a:rPr>
              <a:t>Design Improvements </a:t>
            </a:r>
          </a:p>
        </p:txBody>
      </p:sp>
      <p:sp>
        <p:nvSpPr>
          <p:cNvPr id="3" name="Content Placeholder 2"/>
          <p:cNvSpPr>
            <a:spLocks noGrp="1"/>
          </p:cNvSpPr>
          <p:nvPr>
            <p:ph idx="1"/>
          </p:nvPr>
        </p:nvSpPr>
        <p:spPr>
          <a:xfrm>
            <a:off x="1078188" y="1873020"/>
            <a:ext cx="10058400" cy="4023360"/>
          </a:xfrm>
        </p:spPr>
        <p:txBody>
          <a:bodyPr vert="horz" lIns="0" tIns="45720" rIns="0" bIns="45720" rtlCol="0" anchor="t">
            <a:normAutofit/>
          </a:bodyPr>
          <a:lstStyle/>
          <a:p>
            <a:endParaRPr lang="en-US" dirty="0">
              <a:latin typeface="Calibri"/>
            </a:endParaRPr>
          </a:p>
          <a:p>
            <a:endParaRPr lang="en-US" dirty="0">
              <a:latin typeface="Calibri"/>
            </a:endParaRPr>
          </a:p>
          <a:p>
            <a:endParaRPr lang="en-US" dirty="0">
              <a:latin typeface="Calibri"/>
            </a:endParaRPr>
          </a:p>
          <a:p>
            <a:endParaRPr lang="en-US" dirty="0">
              <a:latin typeface="Calibri"/>
            </a:endParaRPr>
          </a:p>
          <a:p>
            <a:endParaRPr lang="en-US" dirty="0">
              <a:latin typeface="Calibri"/>
            </a:endParaRPr>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26</a:t>
            </a:fld>
            <a:endParaRPr lang="en-GB"/>
          </a:p>
        </p:txBody>
      </p:sp>
      <p:pic>
        <p:nvPicPr>
          <p:cNvPr id="7" name="Picture 6"/>
          <p:cNvPicPr>
            <a:picLocks noChangeAspect="1"/>
          </p:cNvPicPr>
          <p:nvPr/>
        </p:nvPicPr>
        <p:blipFill>
          <a:blip r:embed="rId3"/>
          <a:stretch>
            <a:fillRect/>
          </a:stretch>
        </p:blipFill>
        <p:spPr>
          <a:xfrm>
            <a:off x="4667250" y="1759470"/>
            <a:ext cx="2407318" cy="4114800"/>
          </a:xfrm>
          <a:prstGeom prst="rect">
            <a:avLst/>
          </a:prstGeom>
        </p:spPr>
      </p:pic>
      <p:sp>
        <p:nvSpPr>
          <p:cNvPr id="8" name="TextBox 7"/>
          <p:cNvSpPr txBox="1"/>
          <p:nvPr/>
        </p:nvSpPr>
        <p:spPr>
          <a:xfrm>
            <a:off x="1078188" y="2161500"/>
            <a:ext cx="3288631"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b="1" dirty="0"/>
              <a:t>Notification Panel</a:t>
            </a:r>
          </a:p>
          <a:p>
            <a:pPr marL="285750" indent="-285750">
              <a:buFont typeface="Arial" charset="0"/>
              <a:buChar char="•"/>
            </a:pPr>
            <a:r>
              <a:rPr lang="en-US" dirty="0"/>
              <a:t>New icon for notifications which can be expanded when clicked</a:t>
            </a:r>
          </a:p>
        </p:txBody>
      </p:sp>
      <p:sp>
        <p:nvSpPr>
          <p:cNvPr id="11" name="Rectangle 10"/>
          <p:cNvSpPr/>
          <p:nvPr/>
        </p:nvSpPr>
        <p:spPr>
          <a:xfrm>
            <a:off x="7074568" y="3118750"/>
            <a:ext cx="3288631"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R="0" lvl="0">
              <a:spcBef>
                <a:spcPts val="0"/>
              </a:spcBef>
              <a:spcAft>
                <a:spcPts val="0"/>
              </a:spcAft>
            </a:pPr>
            <a:r>
              <a:rPr lang="en-GB" b="1" dirty="0">
                <a:latin typeface="Calibri" charset="0"/>
                <a:ea typeface="Calibri" charset="0"/>
                <a:cs typeface="Times New Roman" charset="0"/>
              </a:rPr>
              <a:t>Settings</a:t>
            </a:r>
          </a:p>
          <a:p>
            <a:pPr marL="285750" marR="0" lvl="0" indent="-285750">
              <a:spcBef>
                <a:spcPts val="0"/>
              </a:spcBef>
              <a:spcAft>
                <a:spcPts val="0"/>
              </a:spcAft>
              <a:buFont typeface="Arial" charset="0"/>
              <a:buChar char="•"/>
            </a:pPr>
            <a:r>
              <a:rPr lang="en-GB" dirty="0">
                <a:latin typeface="Calibri" charset="0"/>
                <a:ea typeface="Calibri" charset="0"/>
                <a:cs typeface="Times New Roman" charset="0"/>
              </a:rPr>
              <a:t>Option to view settings without changing information</a:t>
            </a:r>
          </a:p>
          <a:p>
            <a:pPr marL="285750" marR="0" lvl="0" indent="-285750">
              <a:spcBef>
                <a:spcPts val="0"/>
              </a:spcBef>
              <a:spcAft>
                <a:spcPts val="0"/>
              </a:spcAft>
              <a:buFont typeface="Arial" charset="0"/>
              <a:buChar char="•"/>
            </a:pPr>
            <a:r>
              <a:rPr lang="en-GB" dirty="0">
                <a:effectLst/>
                <a:latin typeface="Calibri" charset="0"/>
                <a:ea typeface="Calibri" charset="0"/>
                <a:cs typeface="Times New Roman" charset="0"/>
              </a:rPr>
              <a:t>Include additional layout options</a:t>
            </a:r>
          </a:p>
        </p:txBody>
      </p:sp>
      <p:graphicFrame>
        <p:nvGraphicFramePr>
          <p:cNvPr id="17" name="Table 16"/>
          <p:cNvGraphicFramePr>
            <a:graphicFrameLocks noGrp="1"/>
          </p:cNvGraphicFramePr>
          <p:nvPr>
            <p:extLst/>
          </p:nvPr>
        </p:nvGraphicFramePr>
        <p:xfrm>
          <a:off x="6939750" y="4786730"/>
          <a:ext cx="4272733" cy="43307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4272733">
                  <a:extLst>
                    <a:ext uri="{9D8B030D-6E8A-4147-A177-3AD203B41FA5}">
                      <a16:colId xmlns:a16="http://schemas.microsoft.com/office/drawing/2014/main" xmlns="" val="20000"/>
                    </a:ext>
                  </a:extLst>
                </a:gridCol>
              </a:tblGrid>
              <a:tr h="203200">
                <a:tc>
                  <a:txBody>
                    <a:bodyPr/>
                    <a:lstStyle/>
                    <a:p>
                      <a:pPr algn="l" fontAlgn="b"/>
                      <a:r>
                        <a:rPr lang="en-US" sz="1400" b="1" u="none" strike="noStrike" dirty="0">
                          <a:effectLst/>
                        </a:rPr>
                        <a:t>“There should be an option to view but not change profile settings” </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18" name="Table 17"/>
          <p:cNvGraphicFramePr>
            <a:graphicFrameLocks noGrp="1"/>
          </p:cNvGraphicFramePr>
          <p:nvPr>
            <p:extLst/>
          </p:nvPr>
        </p:nvGraphicFramePr>
        <p:xfrm>
          <a:off x="402455" y="4596078"/>
          <a:ext cx="3861920" cy="43307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861920">
                  <a:extLst>
                    <a:ext uri="{9D8B030D-6E8A-4147-A177-3AD203B41FA5}">
                      <a16:colId xmlns:a16="http://schemas.microsoft.com/office/drawing/2014/main" xmlns="" val="20000"/>
                    </a:ext>
                  </a:extLst>
                </a:gridCol>
              </a:tblGrid>
              <a:tr h="203200">
                <a:tc>
                  <a:txBody>
                    <a:bodyPr/>
                    <a:lstStyle/>
                    <a:p>
                      <a:pPr algn="l" fontAlgn="b"/>
                      <a:r>
                        <a:rPr lang="en-US" sz="1400" b="1" u="none" strike="noStrike" dirty="0">
                          <a:effectLst/>
                        </a:rPr>
                        <a:t>“It would be better if it shows only when notifications</a:t>
                      </a:r>
                      <a:r>
                        <a:rPr lang="en-US" sz="1400" b="1" u="none" strike="noStrike" baseline="0" dirty="0">
                          <a:effectLst/>
                        </a:rPr>
                        <a:t> come in”</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19" name="Table 18"/>
          <p:cNvGraphicFramePr>
            <a:graphicFrameLocks noGrp="1"/>
          </p:cNvGraphicFramePr>
          <p:nvPr>
            <p:extLst/>
          </p:nvPr>
        </p:nvGraphicFramePr>
        <p:xfrm>
          <a:off x="586137" y="3754557"/>
          <a:ext cx="2784591" cy="21971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2784591">
                  <a:extLst>
                    <a:ext uri="{9D8B030D-6E8A-4147-A177-3AD203B41FA5}">
                      <a16:colId xmlns:a16="http://schemas.microsoft.com/office/drawing/2014/main" xmlns="" val="20000"/>
                    </a:ext>
                  </a:extLst>
                </a:gridCol>
              </a:tblGrid>
              <a:tr h="203200">
                <a:tc>
                  <a:txBody>
                    <a:bodyPr/>
                    <a:lstStyle/>
                    <a:p>
                      <a:pPr algn="l" fontAlgn="b"/>
                      <a:r>
                        <a:rPr lang="en-US" sz="1400" b="1" u="none" strike="noStrike" dirty="0">
                          <a:effectLst/>
                        </a:rPr>
                        <a:t>“I thought it was part of the design”</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20" name="Table 19"/>
          <p:cNvGraphicFramePr>
            <a:graphicFrameLocks noGrp="1"/>
          </p:cNvGraphicFramePr>
          <p:nvPr>
            <p:extLst/>
          </p:nvPr>
        </p:nvGraphicFramePr>
        <p:xfrm>
          <a:off x="1972235" y="4158411"/>
          <a:ext cx="1669931" cy="21971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1669931">
                  <a:extLst>
                    <a:ext uri="{9D8B030D-6E8A-4147-A177-3AD203B41FA5}">
                      <a16:colId xmlns:a16="http://schemas.microsoft.com/office/drawing/2014/main" xmlns="" val="20000"/>
                    </a:ext>
                  </a:extLst>
                </a:gridCol>
              </a:tblGrid>
              <a:tr h="203200">
                <a:tc>
                  <a:txBody>
                    <a:bodyPr/>
                    <a:lstStyle/>
                    <a:p>
                      <a:pPr algn="l" fontAlgn="b"/>
                      <a:r>
                        <a:rPr lang="en-US" sz="1400" b="1" u="none" strike="noStrike" dirty="0">
                          <a:effectLst/>
                        </a:rPr>
                        <a:t>“Oh,</a:t>
                      </a:r>
                      <a:r>
                        <a:rPr lang="en-US" sz="1400" b="1" u="none" strike="noStrike" baseline="0" dirty="0">
                          <a:effectLst/>
                        </a:rPr>
                        <a:t> I didn’t see that</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4783" y="353025"/>
            <a:ext cx="1140366" cy="1134533"/>
          </a:xfrm>
          <a:prstGeom prst="rect">
            <a:avLst/>
          </a:prstGeom>
        </p:spPr>
      </p:pic>
    </p:spTree>
    <p:extLst>
      <p:ext uri="{BB962C8B-B14F-4D97-AF65-F5344CB8AC3E}">
        <p14:creationId xmlns:p14="http://schemas.microsoft.com/office/powerpoint/2010/main" val="67450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Didot" charset="0"/>
                <a:ea typeface="Didot" charset="0"/>
                <a:cs typeface="Didot" charset="0"/>
              </a:rPr>
              <a:t>Design Improvements </a:t>
            </a:r>
          </a:p>
        </p:txBody>
      </p:sp>
      <p:sp>
        <p:nvSpPr>
          <p:cNvPr id="3" name="Content Placeholder 2"/>
          <p:cNvSpPr>
            <a:spLocks noGrp="1"/>
          </p:cNvSpPr>
          <p:nvPr>
            <p:ph idx="1"/>
          </p:nvPr>
        </p:nvSpPr>
        <p:spPr/>
        <p:txBody>
          <a:bodyPr vert="horz" lIns="0" tIns="45720" rIns="0" bIns="45720" rtlCol="0" anchor="t">
            <a:normAutofit/>
          </a:bodyPr>
          <a:lstStyle/>
          <a:p>
            <a:endParaRPr lang="en-US" dirty="0">
              <a:latin typeface="Calibri"/>
            </a:endParaRPr>
          </a:p>
          <a:p>
            <a:endParaRPr lang="en-US" dirty="0">
              <a:latin typeface="Calibri"/>
            </a:endParaRPr>
          </a:p>
          <a:p>
            <a:endParaRPr lang="en-US" dirty="0">
              <a:latin typeface="Calibri"/>
            </a:endParaRPr>
          </a:p>
          <a:p>
            <a:endParaRPr lang="en-US" dirty="0">
              <a:latin typeface="Calibri"/>
            </a:endParaRPr>
          </a:p>
          <a:p>
            <a:endParaRPr lang="en-US" dirty="0">
              <a:latin typeface="Calibri"/>
            </a:endParaRPr>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27</a:t>
            </a:fld>
            <a:endParaRPr lang="en-GB"/>
          </a:p>
        </p:txBody>
      </p:sp>
      <p:pic>
        <p:nvPicPr>
          <p:cNvPr id="7" name="Picture 6"/>
          <p:cNvPicPr>
            <a:picLocks noChangeAspect="1"/>
          </p:cNvPicPr>
          <p:nvPr/>
        </p:nvPicPr>
        <p:blipFill>
          <a:blip r:embed="rId3"/>
          <a:stretch>
            <a:fillRect/>
          </a:stretch>
        </p:blipFill>
        <p:spPr>
          <a:xfrm>
            <a:off x="4667250" y="1759470"/>
            <a:ext cx="2407318" cy="4114800"/>
          </a:xfrm>
          <a:prstGeom prst="rect">
            <a:avLst/>
          </a:prstGeom>
        </p:spPr>
      </p:pic>
      <p:sp>
        <p:nvSpPr>
          <p:cNvPr id="9" name="TextBox 8"/>
          <p:cNvSpPr txBox="1"/>
          <p:nvPr/>
        </p:nvSpPr>
        <p:spPr>
          <a:xfrm>
            <a:off x="7292280" y="3178518"/>
            <a:ext cx="3048000" cy="923330"/>
          </a:xfrm>
          <a:prstGeom prst="rect">
            <a:avLst/>
          </a:prstGeom>
        </p:spPr>
        <p:style>
          <a:lnRef idx="0">
            <a:schemeClr val="accent2"/>
          </a:lnRef>
          <a:fillRef idx="3">
            <a:schemeClr val="accent2"/>
          </a:fillRef>
          <a:effectRef idx="3">
            <a:schemeClr val="accent2"/>
          </a:effectRef>
          <a:fontRef idx="minor">
            <a:schemeClr val="lt1"/>
          </a:fontRef>
        </p:style>
        <p:txBody>
          <a:bodyPr rtlCol="0">
            <a:spAutoFit/>
          </a:bodyPr>
          <a:lstStyle/>
          <a:p>
            <a:r>
              <a:rPr lang="en-US" b="1" dirty="0">
                <a:solidFill>
                  <a:schemeClr val="bg1"/>
                </a:solidFill>
                <a:latin typeface="Arial"/>
              </a:rPr>
              <a:t>Help Icon </a:t>
            </a:r>
          </a:p>
          <a:p>
            <a:pPr marL="285750" indent="-285750">
              <a:buFont typeface="Arial" charset="0"/>
              <a:buChar char="•"/>
            </a:pPr>
            <a:r>
              <a:rPr lang="en-US" dirty="0">
                <a:solidFill>
                  <a:schemeClr val="bg1"/>
                </a:solidFill>
                <a:latin typeface="Arial"/>
              </a:rPr>
              <a:t>Increase size of help icon</a:t>
            </a:r>
          </a:p>
          <a:p>
            <a:endParaRPr lang="en-US" dirty="0">
              <a:solidFill>
                <a:schemeClr val="bg1"/>
              </a:solidFill>
            </a:endParaRPr>
          </a:p>
        </p:txBody>
      </p:sp>
      <p:sp>
        <p:nvSpPr>
          <p:cNvPr id="10" name="TextBox 9"/>
          <p:cNvSpPr txBox="1"/>
          <p:nvPr/>
        </p:nvSpPr>
        <p:spPr>
          <a:xfrm>
            <a:off x="1168456" y="2179429"/>
            <a:ext cx="3048000" cy="923330"/>
          </a:xfrm>
          <a:prstGeom prst="rect">
            <a:avLst/>
          </a:prstGeom>
        </p:spPr>
        <p:style>
          <a:lnRef idx="0">
            <a:schemeClr val="accent2"/>
          </a:lnRef>
          <a:fillRef idx="3">
            <a:schemeClr val="accent2"/>
          </a:fillRef>
          <a:effectRef idx="3">
            <a:schemeClr val="accent2"/>
          </a:effectRef>
          <a:fontRef idx="minor">
            <a:schemeClr val="lt1"/>
          </a:fontRef>
        </p:style>
        <p:txBody>
          <a:bodyPr rtlCol="0">
            <a:spAutoFit/>
          </a:bodyPr>
          <a:lstStyle/>
          <a:p>
            <a:r>
              <a:rPr lang="en-US" b="1" dirty="0">
                <a:solidFill>
                  <a:schemeClr val="bg1"/>
                </a:solidFill>
                <a:latin typeface="Arial"/>
              </a:rPr>
              <a:t>Thumbnails</a:t>
            </a:r>
          </a:p>
          <a:p>
            <a:pPr marL="285750" indent="-285750">
              <a:buFont typeface="Arial" charset="0"/>
              <a:buChar char="•"/>
            </a:pPr>
            <a:r>
              <a:rPr lang="en-US" dirty="0">
                <a:solidFill>
                  <a:schemeClr val="bg1"/>
                </a:solidFill>
                <a:latin typeface="Arial"/>
              </a:rPr>
              <a:t>label underneath icons</a:t>
            </a:r>
            <a:endParaRPr lang="en-US" dirty="0">
              <a:solidFill>
                <a:srgbClr val="000000"/>
              </a:solidFill>
              <a:latin typeface="Calibri"/>
            </a:endParaRPr>
          </a:p>
          <a:p>
            <a:endParaRPr lang="en-US" dirty="0"/>
          </a:p>
        </p:txBody>
      </p:sp>
      <p:graphicFrame>
        <p:nvGraphicFramePr>
          <p:cNvPr id="14" name="Table 13"/>
          <p:cNvGraphicFramePr>
            <a:graphicFrameLocks noGrp="1"/>
          </p:cNvGraphicFramePr>
          <p:nvPr>
            <p:extLst/>
          </p:nvPr>
        </p:nvGraphicFramePr>
        <p:xfrm>
          <a:off x="7344780" y="4446494"/>
          <a:ext cx="2901582" cy="306023"/>
        </p:xfrm>
        <a:graphic>
          <a:graphicData uri="http://schemas.openxmlformats.org/drawingml/2006/table">
            <a:tbl>
              <a:tblPr>
                <a:effectLst>
                  <a:outerShdw blurRad="50800" dist="76200" dir="18900000" algn="bl" rotWithShape="0">
                    <a:prstClr val="black">
                      <a:alpha val="40000"/>
                    </a:prstClr>
                  </a:outerShdw>
                  <a:reflection blurRad="6350" stA="52000" endA="300" endPos="35000" dir="5400000" sy="-100000" algn="bl" rotWithShape="0"/>
                </a:effectLst>
                <a:tableStyleId>{5C22544A-7EE6-4342-B048-85BDC9FD1C3A}</a:tableStyleId>
              </a:tblPr>
              <a:tblGrid>
                <a:gridCol w="2901582">
                  <a:extLst>
                    <a:ext uri="{9D8B030D-6E8A-4147-A177-3AD203B41FA5}">
                      <a16:colId xmlns:a16="http://schemas.microsoft.com/office/drawing/2014/main" xmlns="" val="20000"/>
                    </a:ext>
                  </a:extLst>
                </a:gridCol>
              </a:tblGrid>
              <a:tr h="306023">
                <a:tc>
                  <a:txBody>
                    <a:bodyPr/>
                    <a:lstStyle/>
                    <a:p>
                      <a:pPr algn="l" fontAlgn="b"/>
                      <a:r>
                        <a:rPr lang="en-US" sz="1400" b="1" u="none" strike="noStrike" dirty="0">
                          <a:effectLst/>
                        </a:rPr>
                        <a:t>“icon is too small and hard to see”</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15" name="Table 14"/>
          <p:cNvGraphicFramePr>
            <a:graphicFrameLocks noGrp="1"/>
          </p:cNvGraphicFramePr>
          <p:nvPr>
            <p:extLst/>
          </p:nvPr>
        </p:nvGraphicFramePr>
        <p:xfrm>
          <a:off x="7887394" y="4860891"/>
          <a:ext cx="3719080" cy="306023"/>
        </p:xfrm>
        <a:graphic>
          <a:graphicData uri="http://schemas.openxmlformats.org/drawingml/2006/table">
            <a:tbl>
              <a:tblPr>
                <a:effectLst>
                  <a:outerShdw blurRad="50800" dist="76200" dir="18900000" algn="bl" rotWithShape="0">
                    <a:prstClr val="black">
                      <a:alpha val="40000"/>
                    </a:prstClr>
                  </a:outerShdw>
                </a:effectLst>
                <a:tableStyleId>{5C22544A-7EE6-4342-B048-85BDC9FD1C3A}</a:tableStyleId>
              </a:tblPr>
              <a:tblGrid>
                <a:gridCol w="3719080">
                  <a:extLst>
                    <a:ext uri="{9D8B030D-6E8A-4147-A177-3AD203B41FA5}">
                      <a16:colId xmlns:a16="http://schemas.microsoft.com/office/drawing/2014/main" xmlns="" val="20000"/>
                    </a:ext>
                  </a:extLst>
                </a:gridCol>
              </a:tblGrid>
              <a:tr h="306023">
                <a:tc>
                  <a:txBody>
                    <a:bodyPr/>
                    <a:lstStyle/>
                    <a:p>
                      <a:pPr algn="l" fontAlgn="b"/>
                      <a:r>
                        <a:rPr lang="en-US" sz="1400" b="1" u="none" strike="noStrike" dirty="0">
                          <a:effectLst/>
                        </a:rPr>
                        <a:t>”‘icon could be bigger so it is more noticeable” </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16" name="Table 15"/>
          <p:cNvGraphicFramePr>
            <a:graphicFrameLocks noGrp="1"/>
          </p:cNvGraphicFramePr>
          <p:nvPr>
            <p:extLst/>
          </p:nvPr>
        </p:nvGraphicFramePr>
        <p:xfrm>
          <a:off x="784603" y="3551391"/>
          <a:ext cx="2901582" cy="306023"/>
        </p:xfrm>
        <a:graphic>
          <a:graphicData uri="http://schemas.openxmlformats.org/drawingml/2006/table">
            <a:tbl>
              <a:tblPr>
                <a:effectLst>
                  <a:outerShdw blurRad="50800" dist="76200" dir="18900000" algn="bl" rotWithShape="0">
                    <a:prstClr val="black">
                      <a:alpha val="40000"/>
                    </a:prstClr>
                  </a:outerShdw>
                  <a:reflection blurRad="6350" stA="52000" endA="300" endPos="35000" dir="5400000" sy="-100000" algn="bl" rotWithShape="0"/>
                </a:effectLst>
                <a:tableStyleId>{5C22544A-7EE6-4342-B048-85BDC9FD1C3A}</a:tableStyleId>
              </a:tblPr>
              <a:tblGrid>
                <a:gridCol w="2901582">
                  <a:extLst>
                    <a:ext uri="{9D8B030D-6E8A-4147-A177-3AD203B41FA5}">
                      <a16:colId xmlns:a16="http://schemas.microsoft.com/office/drawing/2014/main" xmlns="" val="20000"/>
                    </a:ext>
                  </a:extLst>
                </a:gridCol>
              </a:tblGrid>
              <a:tr h="306023">
                <a:tc>
                  <a:txBody>
                    <a:bodyPr/>
                    <a:lstStyle/>
                    <a:p>
                      <a:pPr algn="l" fontAlgn="b"/>
                      <a:r>
                        <a:rPr lang="en-US" sz="1400" b="1" i="0" u="none" strike="noStrike" dirty="0">
                          <a:solidFill>
                            <a:schemeClr val="dk1"/>
                          </a:solidFill>
                          <a:effectLst/>
                          <a:latin typeface="+mn-lt"/>
                        </a:rPr>
                        <a:t>“Can’t</a:t>
                      </a:r>
                      <a:r>
                        <a:rPr lang="en-US" sz="1400" b="1" i="0" u="none" strike="noStrike" baseline="0" dirty="0">
                          <a:solidFill>
                            <a:schemeClr val="dk1"/>
                          </a:solidFill>
                          <a:effectLst/>
                          <a:latin typeface="+mn-lt"/>
                        </a:rPr>
                        <a:t> tell what’s what from the icons”</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18" name="Table 17"/>
          <p:cNvGraphicFramePr>
            <a:graphicFrameLocks noGrp="1"/>
          </p:cNvGraphicFramePr>
          <p:nvPr>
            <p:extLst/>
          </p:nvPr>
        </p:nvGraphicFramePr>
        <p:xfrm>
          <a:off x="968188" y="4000023"/>
          <a:ext cx="3428850" cy="306023"/>
        </p:xfrm>
        <a:graphic>
          <a:graphicData uri="http://schemas.openxmlformats.org/drawingml/2006/table">
            <a:tbl>
              <a:tblPr>
                <a:effectLst>
                  <a:outerShdw blurRad="50800" dist="76200" dir="18900000" algn="bl" rotWithShape="0">
                    <a:prstClr val="black">
                      <a:alpha val="40000"/>
                    </a:prstClr>
                  </a:outerShdw>
                  <a:reflection blurRad="6350" stA="52000" endA="300" endPos="35000" dir="5400000" sy="-100000" algn="bl" rotWithShape="0"/>
                </a:effectLst>
                <a:tableStyleId>{5C22544A-7EE6-4342-B048-85BDC9FD1C3A}</a:tableStyleId>
              </a:tblPr>
              <a:tblGrid>
                <a:gridCol w="3428850">
                  <a:extLst>
                    <a:ext uri="{9D8B030D-6E8A-4147-A177-3AD203B41FA5}">
                      <a16:colId xmlns:a16="http://schemas.microsoft.com/office/drawing/2014/main" xmlns="" val="20000"/>
                    </a:ext>
                  </a:extLst>
                </a:gridCol>
              </a:tblGrid>
              <a:tr h="306023">
                <a:tc>
                  <a:txBody>
                    <a:bodyPr/>
                    <a:lstStyle/>
                    <a:p>
                      <a:pPr algn="l" fontAlgn="b"/>
                      <a:r>
                        <a:rPr lang="en-US" sz="1400" b="1" u="none" strike="noStrike" dirty="0">
                          <a:effectLst/>
                        </a:rPr>
                        <a:t>“It would be easier if</a:t>
                      </a:r>
                      <a:r>
                        <a:rPr lang="en-US" sz="1400" b="1" u="none" strike="noStrike" baseline="0" dirty="0">
                          <a:effectLst/>
                        </a:rPr>
                        <a:t> the icons were labelled”</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4783" y="353025"/>
            <a:ext cx="1140366" cy="1134533"/>
          </a:xfrm>
          <a:prstGeom prst="rect">
            <a:avLst/>
          </a:prstGeom>
        </p:spPr>
      </p:pic>
    </p:spTree>
    <p:extLst>
      <p:ext uri="{BB962C8B-B14F-4D97-AF65-F5344CB8AC3E}">
        <p14:creationId xmlns:p14="http://schemas.microsoft.com/office/powerpoint/2010/main" val="20150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Didot" charset="0"/>
                <a:ea typeface="Didot" charset="0"/>
                <a:cs typeface="Didot" charset="0"/>
              </a:rPr>
              <a:t>Design Improvements </a:t>
            </a:r>
          </a:p>
        </p:txBody>
      </p:sp>
      <p:sp>
        <p:nvSpPr>
          <p:cNvPr id="3" name="Content Placeholder 2"/>
          <p:cNvSpPr>
            <a:spLocks noGrp="1"/>
          </p:cNvSpPr>
          <p:nvPr>
            <p:ph idx="1"/>
          </p:nvPr>
        </p:nvSpPr>
        <p:spPr>
          <a:xfrm>
            <a:off x="1097280" y="1954108"/>
            <a:ext cx="10058400" cy="4023360"/>
          </a:xfrm>
        </p:spPr>
        <p:txBody>
          <a:bodyPr vert="horz" lIns="0" tIns="45720" rIns="0" bIns="45720" rtlCol="0" anchor="t">
            <a:normAutofit/>
          </a:bodyPr>
          <a:lstStyle/>
          <a:p>
            <a:endParaRPr lang="en-US" dirty="0">
              <a:latin typeface="Calibri"/>
            </a:endParaRPr>
          </a:p>
          <a:p>
            <a:endParaRPr lang="en-US" dirty="0">
              <a:latin typeface="Calibri"/>
            </a:endParaRPr>
          </a:p>
          <a:p>
            <a:endParaRPr lang="en-US" dirty="0">
              <a:latin typeface="Calibri"/>
            </a:endParaRPr>
          </a:p>
          <a:p>
            <a:endParaRPr lang="en-US" dirty="0">
              <a:latin typeface="Calibri"/>
            </a:endParaRPr>
          </a:p>
          <a:p>
            <a:endParaRPr lang="en-US" dirty="0">
              <a:latin typeface="Calibri"/>
            </a:endParaRPr>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28</a:t>
            </a:fld>
            <a:endParaRPr lang="en-GB"/>
          </a:p>
        </p:txBody>
      </p:sp>
      <p:sp>
        <p:nvSpPr>
          <p:cNvPr id="8" name="TextBox 7"/>
          <p:cNvSpPr txBox="1"/>
          <p:nvPr/>
        </p:nvSpPr>
        <p:spPr>
          <a:xfrm>
            <a:off x="7561519" y="2247900"/>
            <a:ext cx="3048000" cy="1200329"/>
          </a:xfrm>
          <a:prstGeom prst="rect">
            <a:avLst/>
          </a:prstGeom>
        </p:spPr>
        <p:style>
          <a:lnRef idx="0">
            <a:schemeClr val="accent2"/>
          </a:lnRef>
          <a:fillRef idx="3">
            <a:schemeClr val="accent2"/>
          </a:fillRef>
          <a:effectRef idx="3">
            <a:schemeClr val="accent2"/>
          </a:effectRef>
          <a:fontRef idx="minor">
            <a:schemeClr val="lt1"/>
          </a:fontRef>
        </p:style>
        <p:txBody>
          <a:bodyPr rtlCol="0">
            <a:spAutoFit/>
          </a:bodyPr>
          <a:lstStyle/>
          <a:p>
            <a:r>
              <a:rPr lang="en-US" b="1" dirty="0"/>
              <a:t>Feature Headings</a:t>
            </a:r>
          </a:p>
          <a:p>
            <a:pPr marL="285750" indent="-285750">
              <a:buFont typeface="Arial" charset="0"/>
              <a:buChar char="•"/>
            </a:pPr>
            <a:r>
              <a:rPr lang="en-US" b="1" dirty="0"/>
              <a:t>Include headings with brief descriptions</a:t>
            </a:r>
          </a:p>
          <a:p>
            <a:endParaRPr lang="en-US" dirty="0"/>
          </a:p>
        </p:txBody>
      </p:sp>
      <p:pic>
        <p:nvPicPr>
          <p:cNvPr id="11" name="Picture 10"/>
          <p:cNvPicPr>
            <a:picLocks noChangeAspect="1"/>
          </p:cNvPicPr>
          <p:nvPr/>
        </p:nvPicPr>
        <p:blipFill>
          <a:blip r:embed="rId3"/>
          <a:stretch>
            <a:fillRect/>
          </a:stretch>
        </p:blipFill>
        <p:spPr>
          <a:xfrm>
            <a:off x="4619160" y="1800014"/>
            <a:ext cx="2468479" cy="4114800"/>
          </a:xfrm>
          <a:prstGeom prst="rect">
            <a:avLst/>
          </a:prstGeom>
        </p:spPr>
      </p:pic>
      <p:sp>
        <p:nvSpPr>
          <p:cNvPr id="9" name="TextBox 8"/>
          <p:cNvSpPr txBox="1"/>
          <p:nvPr/>
        </p:nvSpPr>
        <p:spPr>
          <a:xfrm>
            <a:off x="1097280" y="2247900"/>
            <a:ext cx="3048000" cy="2585323"/>
          </a:xfrm>
          <a:prstGeom prst="rect">
            <a:avLst/>
          </a:prstGeom>
        </p:spPr>
        <p:style>
          <a:lnRef idx="0">
            <a:schemeClr val="accent2"/>
          </a:lnRef>
          <a:fillRef idx="3">
            <a:schemeClr val="accent2"/>
          </a:fillRef>
          <a:effectRef idx="3">
            <a:schemeClr val="accent2"/>
          </a:effectRef>
          <a:fontRef idx="minor">
            <a:schemeClr val="lt1"/>
          </a:fontRef>
        </p:style>
        <p:txBody>
          <a:bodyPr rtlCol="0">
            <a:spAutoFit/>
          </a:bodyPr>
          <a:lstStyle/>
          <a:p>
            <a:r>
              <a:rPr lang="en-US" b="1" dirty="0"/>
              <a:t>Calendar</a:t>
            </a:r>
          </a:p>
          <a:p>
            <a:pPr marL="285750" indent="-285750">
              <a:buFont typeface="Arial" panose="020B0604020202020204" pitchFamily="34" charset="0"/>
              <a:buChar char="•"/>
            </a:pPr>
            <a:r>
              <a:rPr lang="en-US" dirty="0"/>
              <a:t>Make tasks viewable through the calendar when days are selected</a:t>
            </a:r>
          </a:p>
          <a:p>
            <a:pPr marL="285750" indent="-285750">
              <a:buFont typeface="Arial" panose="020B0604020202020204" pitchFamily="34" charset="0"/>
              <a:buChar char="•"/>
            </a:pPr>
            <a:r>
              <a:rPr lang="en-US" dirty="0"/>
              <a:t>The calendar should show what day you are on, </a:t>
            </a:r>
          </a:p>
          <a:p>
            <a:pPr marL="285750" indent="-285750">
              <a:buFont typeface="Arial" panose="020B0604020202020204" pitchFamily="34" charset="0"/>
              <a:buChar char="•"/>
            </a:pPr>
            <a:r>
              <a:rPr lang="en-US" dirty="0"/>
              <a:t>Option to view calendar by year, month and day</a:t>
            </a:r>
          </a:p>
          <a:p>
            <a:endParaRPr lang="en-US" dirty="0"/>
          </a:p>
        </p:txBody>
      </p:sp>
      <p:graphicFrame>
        <p:nvGraphicFramePr>
          <p:cNvPr id="7" name="Table 6"/>
          <p:cNvGraphicFramePr>
            <a:graphicFrameLocks noGrp="1"/>
          </p:cNvGraphicFramePr>
          <p:nvPr>
            <p:extLst/>
          </p:nvPr>
        </p:nvGraphicFramePr>
        <p:xfrm>
          <a:off x="7087639" y="4038960"/>
          <a:ext cx="2683890" cy="21971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2683890">
                  <a:extLst>
                    <a:ext uri="{9D8B030D-6E8A-4147-A177-3AD203B41FA5}">
                      <a16:colId xmlns:a16="http://schemas.microsoft.com/office/drawing/2014/main" xmlns="" val="20000"/>
                    </a:ext>
                  </a:extLst>
                </a:gridCol>
              </a:tblGrid>
              <a:tr h="150788">
                <a:tc>
                  <a:txBody>
                    <a:bodyPr/>
                    <a:lstStyle/>
                    <a:p>
                      <a:pPr algn="l" fontAlgn="b"/>
                      <a:r>
                        <a:rPr lang="en-US" sz="1400" b="1" u="none" strike="noStrike" dirty="0">
                          <a:effectLst/>
                        </a:rPr>
                        <a:t>“It’s not</a:t>
                      </a:r>
                      <a:r>
                        <a:rPr lang="en-US" sz="1400" b="1" u="none" strike="noStrike" baseline="0" dirty="0">
                          <a:effectLst/>
                        </a:rPr>
                        <a:t> clear what the feature is”</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12" name="Table 11"/>
          <p:cNvGraphicFramePr>
            <a:graphicFrameLocks noGrp="1"/>
          </p:cNvGraphicFramePr>
          <p:nvPr>
            <p:extLst/>
          </p:nvPr>
        </p:nvGraphicFramePr>
        <p:xfrm>
          <a:off x="8508989" y="4324630"/>
          <a:ext cx="3120571" cy="261699"/>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120571">
                  <a:extLst>
                    <a:ext uri="{9D8B030D-6E8A-4147-A177-3AD203B41FA5}">
                      <a16:colId xmlns:a16="http://schemas.microsoft.com/office/drawing/2014/main" xmlns="" val="20000"/>
                    </a:ext>
                  </a:extLst>
                </a:gridCol>
              </a:tblGrid>
              <a:tr h="261699">
                <a:tc>
                  <a:txBody>
                    <a:bodyPr/>
                    <a:lstStyle/>
                    <a:p>
                      <a:pPr algn="l" fontAlgn="b"/>
                      <a:r>
                        <a:rPr lang="en-US" sz="1400" b="1" u="none" strike="noStrike" dirty="0">
                          <a:effectLst/>
                        </a:rPr>
                        <a:t>“Is this the calendar or the task manager”</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13" name="Table 12"/>
          <p:cNvGraphicFramePr>
            <a:graphicFrameLocks noGrp="1"/>
          </p:cNvGraphicFramePr>
          <p:nvPr>
            <p:extLst/>
          </p:nvPr>
        </p:nvGraphicFramePr>
        <p:xfrm>
          <a:off x="7087639" y="4672792"/>
          <a:ext cx="3042479" cy="261698"/>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042479">
                  <a:extLst>
                    <a:ext uri="{9D8B030D-6E8A-4147-A177-3AD203B41FA5}">
                      <a16:colId xmlns:a16="http://schemas.microsoft.com/office/drawing/2014/main" xmlns="" val="20000"/>
                    </a:ext>
                  </a:extLst>
                </a:gridCol>
              </a:tblGrid>
              <a:tr h="261698">
                <a:tc>
                  <a:txBody>
                    <a:bodyPr/>
                    <a:lstStyle/>
                    <a:p>
                      <a:pPr algn="l" fontAlgn="b"/>
                      <a:r>
                        <a:rPr lang="en-US" sz="1400" b="1" u="none" strike="noStrike" dirty="0">
                          <a:effectLst/>
                        </a:rPr>
                        <a:t>“I</a:t>
                      </a:r>
                      <a:r>
                        <a:rPr lang="en-US" sz="1400" b="1" u="none" strike="noStrike" baseline="0" dirty="0">
                          <a:effectLst/>
                        </a:rPr>
                        <a:t> would prefer if I can change the view”</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14" name="Table 13"/>
          <p:cNvGraphicFramePr>
            <a:graphicFrameLocks noGrp="1"/>
          </p:cNvGraphicFramePr>
          <p:nvPr>
            <p:extLst/>
          </p:nvPr>
        </p:nvGraphicFramePr>
        <p:xfrm>
          <a:off x="8656397" y="5038862"/>
          <a:ext cx="2825754" cy="24556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2825754">
                  <a:extLst>
                    <a:ext uri="{9D8B030D-6E8A-4147-A177-3AD203B41FA5}">
                      <a16:colId xmlns:a16="http://schemas.microsoft.com/office/drawing/2014/main" xmlns="" val="20000"/>
                    </a:ext>
                  </a:extLst>
                </a:gridCol>
              </a:tblGrid>
              <a:tr h="245560">
                <a:tc>
                  <a:txBody>
                    <a:bodyPr/>
                    <a:lstStyle/>
                    <a:p>
                      <a:pPr algn="l" fontAlgn="b"/>
                      <a:r>
                        <a:rPr lang="en-US" sz="1400" b="1" u="none" strike="noStrike" dirty="0">
                          <a:effectLst/>
                        </a:rPr>
                        <a:t>“It should highlight today</a:t>
                      </a:r>
                      <a:r>
                        <a:rPr lang="en-US" sz="1400" b="1" u="none" strike="noStrike" baseline="0" dirty="0">
                          <a:effectLst/>
                        </a:rPr>
                        <a:t> somehow”</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4783" y="353025"/>
            <a:ext cx="1140366" cy="1134533"/>
          </a:xfrm>
          <a:prstGeom prst="rect">
            <a:avLst/>
          </a:prstGeom>
        </p:spPr>
      </p:pic>
    </p:spTree>
    <p:extLst>
      <p:ext uri="{BB962C8B-B14F-4D97-AF65-F5344CB8AC3E}">
        <p14:creationId xmlns:p14="http://schemas.microsoft.com/office/powerpoint/2010/main" val="113366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Didot" charset="0"/>
                <a:ea typeface="Didot" charset="0"/>
                <a:cs typeface="Didot" charset="0"/>
              </a:rPr>
              <a:t>Design Improvements </a:t>
            </a:r>
          </a:p>
        </p:txBody>
      </p:sp>
      <p:sp>
        <p:nvSpPr>
          <p:cNvPr id="3" name="Content Placeholder 2"/>
          <p:cNvSpPr>
            <a:spLocks noGrp="1"/>
          </p:cNvSpPr>
          <p:nvPr>
            <p:ph idx="1"/>
          </p:nvPr>
        </p:nvSpPr>
        <p:spPr/>
        <p:txBody>
          <a:bodyPr vert="horz" lIns="0" tIns="45720" rIns="0" bIns="45720" rtlCol="0" anchor="t">
            <a:normAutofit/>
          </a:bodyPr>
          <a:lstStyle/>
          <a:p>
            <a:endParaRPr lang="en-US" dirty="0">
              <a:latin typeface="Calibri"/>
            </a:endParaRPr>
          </a:p>
          <a:p>
            <a:endParaRPr lang="en-US">
              <a:latin typeface="Calibri"/>
            </a:endParaRPr>
          </a:p>
          <a:p>
            <a:endParaRPr lang="en-US" dirty="0">
              <a:latin typeface="Calibri"/>
            </a:endParaRPr>
          </a:p>
          <a:p>
            <a:endParaRPr lang="en-US">
              <a:latin typeface="Calibri"/>
            </a:endParaRPr>
          </a:p>
          <a:p>
            <a:endParaRPr lang="en-US" dirty="0">
              <a:latin typeface="Calibri"/>
            </a:endParaRPr>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29</a:t>
            </a:fld>
            <a:endParaRPr lang="en-GB"/>
          </a:p>
        </p:txBody>
      </p:sp>
      <p:sp>
        <p:nvSpPr>
          <p:cNvPr id="8" name="TextBox 7"/>
          <p:cNvSpPr txBox="1"/>
          <p:nvPr/>
        </p:nvSpPr>
        <p:spPr>
          <a:xfrm>
            <a:off x="1021376" y="2279743"/>
            <a:ext cx="3048000" cy="2308324"/>
          </a:xfrm>
          <a:prstGeom prst="rect">
            <a:avLst/>
          </a:prstGeom>
        </p:spPr>
        <p:style>
          <a:lnRef idx="0">
            <a:schemeClr val="accent2"/>
          </a:lnRef>
          <a:fillRef idx="3">
            <a:schemeClr val="accent2"/>
          </a:fillRef>
          <a:effectRef idx="3">
            <a:schemeClr val="accent2"/>
          </a:effectRef>
          <a:fontRef idx="minor">
            <a:schemeClr val="lt1"/>
          </a:fontRef>
        </p:style>
        <p:txBody>
          <a:bodyPr rtlCol="0">
            <a:spAutoFit/>
          </a:bodyPr>
          <a:lstStyle/>
          <a:p>
            <a:r>
              <a:rPr lang="en-US" b="1" dirty="0"/>
              <a:t>Journey Planner</a:t>
            </a:r>
          </a:p>
          <a:p>
            <a:pPr marL="285750" indent="-285750">
              <a:buFont typeface="Arial" charset="0"/>
              <a:buChar char="•"/>
            </a:pPr>
            <a:r>
              <a:rPr lang="en-US" dirty="0"/>
              <a:t>Show details of journey including travel duration and arrival time</a:t>
            </a:r>
          </a:p>
          <a:p>
            <a:pPr marL="285750" indent="-285750">
              <a:buFont typeface="Arial" charset="0"/>
              <a:buChar char="•"/>
            </a:pPr>
            <a:r>
              <a:rPr lang="en-US" dirty="0"/>
              <a:t>Option to select a time to depart</a:t>
            </a:r>
          </a:p>
          <a:p>
            <a:pPr marL="285750" indent="-285750">
              <a:buFont typeface="Arial" panose="020B0604020202020204" pitchFamily="34" charset="0"/>
              <a:buChar char="•"/>
            </a:pPr>
            <a:endParaRPr lang="en-US" dirty="0"/>
          </a:p>
          <a:p>
            <a:endParaRPr lang="en-US" dirty="0"/>
          </a:p>
        </p:txBody>
      </p:sp>
      <p:pic>
        <p:nvPicPr>
          <p:cNvPr id="7" name="Picture 6"/>
          <p:cNvPicPr>
            <a:picLocks noChangeAspect="1"/>
          </p:cNvPicPr>
          <p:nvPr/>
        </p:nvPicPr>
        <p:blipFill>
          <a:blip r:embed="rId3"/>
          <a:stretch>
            <a:fillRect/>
          </a:stretch>
        </p:blipFill>
        <p:spPr>
          <a:xfrm>
            <a:off x="4657724" y="1802602"/>
            <a:ext cx="2428283" cy="4114800"/>
          </a:xfrm>
          <a:prstGeom prst="rect">
            <a:avLst/>
          </a:prstGeom>
        </p:spPr>
      </p:pic>
      <p:sp>
        <p:nvSpPr>
          <p:cNvPr id="9" name="TextBox 8"/>
          <p:cNvSpPr txBox="1"/>
          <p:nvPr/>
        </p:nvSpPr>
        <p:spPr>
          <a:xfrm>
            <a:off x="7596844" y="4363946"/>
            <a:ext cx="3048000" cy="1200329"/>
          </a:xfrm>
          <a:prstGeom prst="rect">
            <a:avLst/>
          </a:prstGeom>
        </p:spPr>
        <p:style>
          <a:lnRef idx="0">
            <a:schemeClr val="accent2"/>
          </a:lnRef>
          <a:fillRef idx="3">
            <a:schemeClr val="accent2"/>
          </a:fillRef>
          <a:effectRef idx="3">
            <a:schemeClr val="accent2"/>
          </a:effectRef>
          <a:fontRef idx="minor">
            <a:schemeClr val="lt1"/>
          </a:fontRef>
        </p:style>
        <p:txBody>
          <a:bodyPr rtlCol="0">
            <a:spAutoFit/>
          </a:bodyPr>
          <a:lstStyle/>
          <a:p>
            <a:r>
              <a:rPr lang="en-US" b="1" dirty="0"/>
              <a:t>Transport Updates</a:t>
            </a:r>
          </a:p>
          <a:p>
            <a:pPr marL="285750" indent="-285750">
              <a:buFont typeface="Arial" charset="0"/>
              <a:buChar char="•"/>
            </a:pPr>
            <a:r>
              <a:rPr lang="en-US" dirty="0"/>
              <a:t>Include relevant transport updates underneath journey information</a:t>
            </a:r>
          </a:p>
        </p:txBody>
      </p:sp>
      <p:graphicFrame>
        <p:nvGraphicFramePr>
          <p:cNvPr id="10" name="Table 9"/>
          <p:cNvGraphicFramePr>
            <a:graphicFrameLocks noGrp="1"/>
          </p:cNvGraphicFramePr>
          <p:nvPr>
            <p:extLst/>
          </p:nvPr>
        </p:nvGraphicFramePr>
        <p:xfrm>
          <a:off x="564894" y="4860240"/>
          <a:ext cx="3004657" cy="24556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004657">
                  <a:extLst>
                    <a:ext uri="{9D8B030D-6E8A-4147-A177-3AD203B41FA5}">
                      <a16:colId xmlns:a16="http://schemas.microsoft.com/office/drawing/2014/main" xmlns="" val="20000"/>
                    </a:ext>
                  </a:extLst>
                </a:gridCol>
              </a:tblGrid>
              <a:tr h="245560">
                <a:tc>
                  <a:txBody>
                    <a:bodyPr/>
                    <a:lstStyle/>
                    <a:p>
                      <a:pPr algn="l" fontAlgn="b"/>
                      <a:r>
                        <a:rPr lang="en-US" sz="1400" b="1" u="none" strike="noStrike" dirty="0">
                          <a:effectLst/>
                        </a:rPr>
                        <a:t>“Depart at or arrive at would be useful”</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11" name="Table 10"/>
          <p:cNvGraphicFramePr>
            <a:graphicFrameLocks noGrp="1"/>
          </p:cNvGraphicFramePr>
          <p:nvPr>
            <p:extLst/>
          </p:nvPr>
        </p:nvGraphicFramePr>
        <p:xfrm>
          <a:off x="1021376" y="5243643"/>
          <a:ext cx="3048000" cy="43307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3048000">
                  <a:extLst>
                    <a:ext uri="{9D8B030D-6E8A-4147-A177-3AD203B41FA5}">
                      <a16:colId xmlns:a16="http://schemas.microsoft.com/office/drawing/2014/main" xmlns="" val="20000"/>
                    </a:ext>
                  </a:extLst>
                </a:gridCol>
              </a:tblGrid>
              <a:tr h="245560">
                <a:tc>
                  <a:txBody>
                    <a:bodyPr/>
                    <a:lstStyle/>
                    <a:p>
                      <a:pPr algn="l" fontAlgn="b"/>
                      <a:r>
                        <a:rPr lang="en-US" sz="1400" b="1" u="none" strike="noStrike" dirty="0">
                          <a:effectLst/>
                        </a:rPr>
                        <a:t>“Time frame </a:t>
                      </a:r>
                      <a:r>
                        <a:rPr lang="en-US" sz="1400" b="1" u="none" strike="noStrike" dirty="0" err="1">
                          <a:effectLst/>
                        </a:rPr>
                        <a:t>e.g</a:t>
                      </a:r>
                      <a:r>
                        <a:rPr lang="en-US" sz="1400" b="1" u="none" strike="noStrike" dirty="0">
                          <a:effectLst/>
                        </a:rPr>
                        <a:t> travel duration or arrival time would be better”</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4783" y="353025"/>
            <a:ext cx="1140366" cy="1134533"/>
          </a:xfrm>
          <a:prstGeom prst="rect">
            <a:avLst/>
          </a:prstGeom>
        </p:spPr>
      </p:pic>
    </p:spTree>
    <p:extLst>
      <p:ext uri="{BB962C8B-B14F-4D97-AF65-F5344CB8AC3E}">
        <p14:creationId xmlns:p14="http://schemas.microsoft.com/office/powerpoint/2010/main" val="200911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Didot" charset="0"/>
                <a:ea typeface="Didot" charset="0"/>
                <a:cs typeface="Didot" charset="0"/>
              </a:rPr>
              <a:t>User Testing</a:t>
            </a:r>
          </a:p>
        </p:txBody>
      </p:sp>
      <p:sp>
        <p:nvSpPr>
          <p:cNvPr id="3" name="Content Placeholder 2"/>
          <p:cNvSpPr>
            <a:spLocks noGrp="1"/>
          </p:cNvSpPr>
          <p:nvPr>
            <p:ph idx="1"/>
          </p:nvPr>
        </p:nvSpPr>
        <p:spPr>
          <a:xfrm>
            <a:off x="1745290" y="1549336"/>
            <a:ext cx="7507158" cy="3978628"/>
          </a:xfrm>
        </p:spPr>
        <p:txBody>
          <a:bodyPr>
            <a:noAutofit/>
          </a:bodyPr>
          <a:lstStyle/>
          <a:p>
            <a:pPr>
              <a:buFont typeface="Arial" charset="0"/>
              <a:buChar char="•"/>
            </a:pPr>
            <a:endParaRPr lang="en-US" dirty="0">
              <a:ea typeface="Didot" charset="0"/>
              <a:cs typeface="Didot" charset="0"/>
            </a:endParaRPr>
          </a:p>
          <a:p>
            <a:pPr>
              <a:buFont typeface="Arial" charset="0"/>
              <a:buChar char="•"/>
            </a:pPr>
            <a:r>
              <a:rPr lang="en-US" dirty="0">
                <a:ea typeface="Didot" charset="0"/>
                <a:cs typeface="Didot" charset="0"/>
              </a:rPr>
              <a:t>Setup</a:t>
            </a:r>
          </a:p>
          <a:p>
            <a:pPr>
              <a:buFont typeface="Arial" charset="0"/>
              <a:buChar char="•"/>
            </a:pPr>
            <a:endParaRPr lang="en-US" dirty="0">
              <a:ea typeface="Didot" charset="0"/>
              <a:cs typeface="Didot" charset="0"/>
            </a:endParaRPr>
          </a:p>
          <a:p>
            <a:pPr>
              <a:buFont typeface="Arial" charset="0"/>
              <a:buChar char="•"/>
            </a:pPr>
            <a:r>
              <a:rPr lang="en-US" dirty="0">
                <a:ea typeface="Didot" charset="0"/>
                <a:cs typeface="Didot" charset="0"/>
              </a:rPr>
              <a:t> Recordings</a:t>
            </a:r>
          </a:p>
          <a:p>
            <a:pPr>
              <a:buFont typeface="Arial" charset="0"/>
              <a:buChar char="•"/>
            </a:pPr>
            <a:endParaRPr lang="en-US" dirty="0">
              <a:ea typeface="Didot" charset="0"/>
              <a:cs typeface="Didot" charset="0"/>
            </a:endParaRPr>
          </a:p>
          <a:p>
            <a:pPr>
              <a:buFont typeface="Arial" charset="0"/>
              <a:buChar char="•"/>
            </a:pPr>
            <a:r>
              <a:rPr lang="en-US" dirty="0">
                <a:ea typeface="Didot" charset="0"/>
                <a:cs typeface="Didot" charset="0"/>
              </a:rPr>
              <a:t>Purpose of testing is conveyed to participants</a:t>
            </a:r>
          </a:p>
          <a:p>
            <a:pPr>
              <a:buFont typeface="Arial" charset="0"/>
              <a:buChar char="•"/>
            </a:pPr>
            <a:endParaRPr lang="en-US" dirty="0">
              <a:ea typeface="Didot" charset="0"/>
              <a:cs typeface="Didot" charset="0"/>
            </a:endParaRPr>
          </a:p>
          <a:p>
            <a:pPr>
              <a:buFont typeface="Arial" charset="0"/>
              <a:buChar char="•"/>
            </a:pPr>
            <a:r>
              <a:rPr lang="en-US" dirty="0">
                <a:ea typeface="Didot" charset="0"/>
                <a:cs typeface="Didot" charset="0"/>
              </a:rPr>
              <a:t>Notes taken by test conductors </a:t>
            </a:r>
          </a:p>
          <a:p>
            <a:pPr>
              <a:buFont typeface="Arial" charset="0"/>
              <a:buChar char="•"/>
            </a:pPr>
            <a:endParaRPr lang="en-US" dirty="0">
              <a:ea typeface="Didot" charset="0"/>
              <a:cs typeface="Didot" charset="0"/>
            </a:endParaRPr>
          </a:p>
          <a:p>
            <a:pPr>
              <a:buFont typeface="Arial" charset="0"/>
              <a:buChar char="•"/>
            </a:pPr>
            <a:r>
              <a:rPr lang="en-US" dirty="0">
                <a:ea typeface="Didot" charset="0"/>
                <a:cs typeface="Didot" charset="0"/>
              </a:rPr>
              <a:t>Participation sheets &amp; Signed consent forms </a:t>
            </a:r>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3</a:t>
            </a:fld>
            <a:endParaRPr lang="en-GB"/>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0458" y="713214"/>
            <a:ext cx="953228" cy="984206"/>
          </a:xfrm>
          <a:prstGeom prst="rect">
            <a:avLst/>
          </a:prstGeom>
        </p:spPr>
      </p:pic>
    </p:spTree>
    <p:extLst>
      <p:ext uri="{BB962C8B-B14F-4D97-AF65-F5344CB8AC3E}">
        <p14:creationId xmlns:p14="http://schemas.microsoft.com/office/powerpoint/2010/main" val="103730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Didot" charset="0"/>
                <a:ea typeface="Didot" charset="0"/>
                <a:cs typeface="Didot" charset="0"/>
              </a:rPr>
              <a:t>Design Improvements </a:t>
            </a:r>
          </a:p>
        </p:txBody>
      </p:sp>
      <p:sp>
        <p:nvSpPr>
          <p:cNvPr id="3" name="Content Placeholder 2"/>
          <p:cNvSpPr>
            <a:spLocks noGrp="1"/>
          </p:cNvSpPr>
          <p:nvPr>
            <p:ph idx="1"/>
          </p:nvPr>
        </p:nvSpPr>
        <p:spPr/>
        <p:txBody>
          <a:bodyPr vert="horz" lIns="0" tIns="45720" rIns="0" bIns="45720" rtlCol="0" anchor="t">
            <a:normAutofit/>
          </a:bodyPr>
          <a:lstStyle/>
          <a:p>
            <a:endParaRPr lang="en-US" dirty="0">
              <a:latin typeface="Calibri"/>
            </a:endParaRPr>
          </a:p>
          <a:p>
            <a:endParaRPr lang="en-US" dirty="0">
              <a:latin typeface="Calibri"/>
            </a:endParaRPr>
          </a:p>
          <a:p>
            <a:endParaRPr lang="en-US" dirty="0">
              <a:latin typeface="Calibri"/>
            </a:endParaRPr>
          </a:p>
          <a:p>
            <a:endParaRPr lang="en-US" dirty="0">
              <a:latin typeface="Calibri"/>
            </a:endParaRPr>
          </a:p>
          <a:p>
            <a:endParaRPr lang="en-US" dirty="0">
              <a:latin typeface="Calibri"/>
            </a:endParaRPr>
          </a:p>
        </p:txBody>
      </p:sp>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30</a:t>
            </a:fld>
            <a:endParaRPr lang="en-GB"/>
          </a:p>
        </p:txBody>
      </p:sp>
      <p:sp>
        <p:nvSpPr>
          <p:cNvPr id="8" name="TextBox 7"/>
          <p:cNvSpPr txBox="1"/>
          <p:nvPr/>
        </p:nvSpPr>
        <p:spPr>
          <a:xfrm>
            <a:off x="964531" y="2280532"/>
            <a:ext cx="3222458"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b="1" dirty="0"/>
              <a:t>Lifestyle &amp; Goal Setting Advice</a:t>
            </a:r>
          </a:p>
          <a:p>
            <a:r>
              <a:rPr lang="en-US" dirty="0"/>
              <a:t>Tailor information to individual users </a:t>
            </a:r>
          </a:p>
          <a:p>
            <a:endParaRPr lang="en-US" dirty="0"/>
          </a:p>
        </p:txBody>
      </p:sp>
      <p:sp>
        <p:nvSpPr>
          <p:cNvPr id="9" name="TextBox 8"/>
          <p:cNvSpPr txBox="1"/>
          <p:nvPr/>
        </p:nvSpPr>
        <p:spPr>
          <a:xfrm>
            <a:off x="7791451" y="4457700"/>
            <a:ext cx="3048000" cy="369332"/>
          </a:xfrm>
          <a:prstGeom prst="rect">
            <a:avLst/>
          </a:prstGeom>
        </p:spPr>
        <p:txBody>
          <a:bodyPr rtlCol="0">
            <a:spAutoFit/>
          </a:bodyPr>
          <a:lstStyle/>
          <a:p>
            <a:endParaRPr lang="en-US" dirty="0"/>
          </a:p>
        </p:txBody>
      </p:sp>
      <p:pic>
        <p:nvPicPr>
          <p:cNvPr id="10" name="Picture 9"/>
          <p:cNvPicPr>
            <a:picLocks noChangeAspect="1"/>
          </p:cNvPicPr>
          <p:nvPr/>
        </p:nvPicPr>
        <p:blipFill>
          <a:blip r:embed="rId3"/>
          <a:stretch>
            <a:fillRect/>
          </a:stretch>
        </p:blipFill>
        <p:spPr>
          <a:xfrm>
            <a:off x="4667250" y="1801813"/>
            <a:ext cx="2411901" cy="4114800"/>
          </a:xfrm>
          <a:prstGeom prst="rect">
            <a:avLst/>
          </a:prstGeom>
        </p:spPr>
      </p:pic>
      <p:graphicFrame>
        <p:nvGraphicFramePr>
          <p:cNvPr id="11" name="Table 10"/>
          <p:cNvGraphicFramePr>
            <a:graphicFrameLocks noGrp="1"/>
          </p:cNvGraphicFramePr>
          <p:nvPr>
            <p:extLst/>
          </p:nvPr>
        </p:nvGraphicFramePr>
        <p:xfrm>
          <a:off x="7693785" y="3791412"/>
          <a:ext cx="2393459" cy="24556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2393459">
                  <a:extLst>
                    <a:ext uri="{9D8B030D-6E8A-4147-A177-3AD203B41FA5}">
                      <a16:colId xmlns:a16="http://schemas.microsoft.com/office/drawing/2014/main" xmlns="" val="20000"/>
                    </a:ext>
                  </a:extLst>
                </a:gridCol>
              </a:tblGrid>
              <a:tr h="245560">
                <a:tc>
                  <a:txBody>
                    <a:bodyPr/>
                    <a:lstStyle/>
                    <a:p>
                      <a:pPr algn="l" fontAlgn="b"/>
                      <a:r>
                        <a:rPr lang="en-US" sz="1400" b="1" u="none" strike="noStrike" dirty="0">
                          <a:effectLst/>
                        </a:rPr>
                        <a:t>“tailored advice would be nice”</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12" name="Table 11"/>
          <p:cNvGraphicFramePr>
            <a:graphicFrameLocks noGrp="1"/>
          </p:cNvGraphicFramePr>
          <p:nvPr>
            <p:extLst/>
          </p:nvPr>
        </p:nvGraphicFramePr>
        <p:xfrm>
          <a:off x="8312563" y="4170339"/>
          <a:ext cx="2000821" cy="43307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2000821">
                  <a:extLst>
                    <a:ext uri="{9D8B030D-6E8A-4147-A177-3AD203B41FA5}">
                      <a16:colId xmlns:a16="http://schemas.microsoft.com/office/drawing/2014/main" xmlns="" val="20000"/>
                    </a:ext>
                  </a:extLst>
                </a:gridCol>
              </a:tblGrid>
              <a:tr h="245560">
                <a:tc>
                  <a:txBody>
                    <a:bodyPr/>
                    <a:lstStyle/>
                    <a:p>
                      <a:pPr algn="l" fontAlgn="b"/>
                      <a:r>
                        <a:rPr lang="en-US" sz="1400" b="1" u="none" strike="noStrike" dirty="0">
                          <a:effectLst/>
                        </a:rPr>
                        <a:t>“It would be better if the information</a:t>
                      </a:r>
                      <a:r>
                        <a:rPr lang="en-US" sz="1400" b="1" u="none" strike="noStrike" baseline="0" dirty="0">
                          <a:effectLst/>
                        </a:rPr>
                        <a:t> was relevant”</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graphicFrame>
        <p:nvGraphicFramePr>
          <p:cNvPr id="13" name="Table 12"/>
          <p:cNvGraphicFramePr>
            <a:graphicFrameLocks noGrp="1"/>
          </p:cNvGraphicFramePr>
          <p:nvPr>
            <p:extLst/>
          </p:nvPr>
        </p:nvGraphicFramePr>
        <p:xfrm>
          <a:off x="7693785" y="4761030"/>
          <a:ext cx="2393459" cy="433070"/>
        </p:xfrm>
        <a:graphic>
          <a:graphicData uri="http://schemas.openxmlformats.org/drawingml/2006/table">
            <a:tbl>
              <a:tblPr>
                <a:effectLst>
                  <a:outerShdw blurRad="50800" dist="76200" dir="13500000" algn="br" rotWithShape="0">
                    <a:prstClr val="black">
                      <a:alpha val="40000"/>
                    </a:prstClr>
                  </a:outerShdw>
                </a:effectLst>
                <a:tableStyleId>{5C22544A-7EE6-4342-B048-85BDC9FD1C3A}</a:tableStyleId>
              </a:tblPr>
              <a:tblGrid>
                <a:gridCol w="2393459">
                  <a:extLst>
                    <a:ext uri="{9D8B030D-6E8A-4147-A177-3AD203B41FA5}">
                      <a16:colId xmlns:a16="http://schemas.microsoft.com/office/drawing/2014/main" xmlns="" val="20000"/>
                    </a:ext>
                  </a:extLst>
                </a:gridCol>
              </a:tblGrid>
              <a:tr h="245560">
                <a:tc>
                  <a:txBody>
                    <a:bodyPr/>
                    <a:lstStyle/>
                    <a:p>
                      <a:pPr algn="l" fontAlgn="b"/>
                      <a:r>
                        <a:rPr lang="en-US" sz="1400" b="1" u="none" strike="noStrike" dirty="0">
                          <a:effectLst/>
                        </a:rPr>
                        <a:t>“I probably wouldn’t use it if it</a:t>
                      </a:r>
                      <a:r>
                        <a:rPr lang="mr-IN" sz="1400" b="1" u="none" strike="noStrike" dirty="0">
                          <a:effectLst/>
                        </a:rPr>
                        <a:t>’</a:t>
                      </a:r>
                      <a:r>
                        <a:rPr lang="en-US" sz="1400" b="1" u="none" strike="noStrike" dirty="0">
                          <a:effectLst/>
                        </a:rPr>
                        <a:t>s just generic information”</a:t>
                      </a:r>
                      <a:endParaRPr lang="en-US" sz="1400" b="1"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xmlns="" val="10000"/>
                  </a:ext>
                </a:extLst>
              </a:tr>
            </a:tbl>
          </a:graphicData>
        </a:graphic>
      </p:graphicFrame>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4783" y="353025"/>
            <a:ext cx="1140366" cy="1134533"/>
          </a:xfrm>
          <a:prstGeom prst="rect">
            <a:avLst/>
          </a:prstGeom>
        </p:spPr>
      </p:pic>
    </p:spTree>
    <p:extLst>
      <p:ext uri="{BB962C8B-B14F-4D97-AF65-F5344CB8AC3E}">
        <p14:creationId xmlns:p14="http://schemas.microsoft.com/office/powerpoint/2010/main" val="13818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Didot" charset="0"/>
                <a:ea typeface="Didot" charset="0"/>
                <a:cs typeface="Didot" charset="0"/>
              </a:rPr>
              <a:t>Future work</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5117" y="2087210"/>
            <a:ext cx="4022725" cy="4022725"/>
          </a:xfrm>
        </p:spPr>
      </p:pic>
      <p:sp>
        <p:nvSpPr>
          <p:cNvPr id="4" name="Date Placeholder 3"/>
          <p:cNvSpPr>
            <a:spLocks noGrp="1"/>
          </p:cNvSpPr>
          <p:nvPr>
            <p:ph type="dt" sz="half" idx="10"/>
          </p:nvPr>
        </p:nvSpPr>
        <p:spPr/>
        <p:txBody>
          <a:bodyPr/>
          <a:lstStyle/>
          <a:p>
            <a:fld id="{582AE042-42D6-094F-BD79-A84EE68A4500}" type="datetime1">
              <a:rPr lang="en-GB" smtClean="0"/>
              <a:t>30/03/2017</a:t>
            </a:fld>
            <a:endParaRPr lang="en-GB" dirty="0"/>
          </a:p>
        </p:txBody>
      </p:sp>
      <p:sp>
        <p:nvSpPr>
          <p:cNvPr id="5" name="Footer Placeholder 4"/>
          <p:cNvSpPr>
            <a:spLocks noGrp="1"/>
          </p:cNvSpPr>
          <p:nvPr>
            <p:ph type="ftr" sz="quarter" idx="11"/>
          </p:nvPr>
        </p:nvSpPr>
        <p:spPr/>
        <p:txBody>
          <a:bodyPr/>
          <a:lstStyle/>
          <a:p>
            <a:r>
              <a:rPr lang="en-GB" dirty="0"/>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31</a:t>
            </a:fld>
            <a:endParaRPr lang="en-GB" dirty="0"/>
          </a:p>
        </p:txBody>
      </p:sp>
    </p:spTree>
    <p:extLst>
      <p:ext uri="{BB962C8B-B14F-4D97-AF65-F5344CB8AC3E}">
        <p14:creationId xmlns:p14="http://schemas.microsoft.com/office/powerpoint/2010/main" val="95536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650" y="100107"/>
            <a:ext cx="10058400" cy="1450757"/>
          </a:xfrm>
        </p:spPr>
        <p:txBody>
          <a:bodyPr/>
          <a:lstStyle/>
          <a:p>
            <a:r>
              <a:rPr lang="en-US" dirty="0">
                <a:latin typeface="Didot" charset="0"/>
                <a:ea typeface="Didot" charset="0"/>
                <a:cs typeface="Didot" charset="0"/>
              </a:rPr>
              <a:t>The End. Thank you for listening.  </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86225" y="2140011"/>
            <a:ext cx="3876676" cy="3876676"/>
          </a:xfrm>
        </p:spPr>
      </p:pic>
      <p:sp>
        <p:nvSpPr>
          <p:cNvPr id="4" name="Date Placeholder 3"/>
          <p:cNvSpPr>
            <a:spLocks noGrp="1"/>
          </p:cNvSpPr>
          <p:nvPr>
            <p:ph type="dt" sz="half" idx="10"/>
          </p:nvPr>
        </p:nvSpPr>
        <p:spPr/>
        <p:txBody>
          <a:bodyPr/>
          <a:lstStyle/>
          <a:p>
            <a:fld id="{582AE042-42D6-094F-BD79-A84EE68A4500}" type="datetime1">
              <a:rPr lang="en-GB" smtClean="0"/>
              <a:t>30/03/2017</a:t>
            </a:fld>
            <a:endParaRPr lang="en-GB"/>
          </a:p>
        </p:txBody>
      </p:sp>
      <p:sp>
        <p:nvSpPr>
          <p:cNvPr id="5" name="Footer Placeholder 4"/>
          <p:cNvSpPr>
            <a:spLocks noGrp="1"/>
          </p:cNvSpPr>
          <p:nvPr>
            <p:ph type="ftr" sz="quarter" idx="11"/>
          </p:nvPr>
        </p:nvSpPr>
        <p:spPr/>
        <p:txBody>
          <a:bodyPr/>
          <a:lstStyle/>
          <a:p>
            <a:r>
              <a:rPr lang="en-GB"/>
              <a:t>WorkIt Team</a:t>
            </a:r>
          </a:p>
        </p:txBody>
      </p:sp>
      <p:sp>
        <p:nvSpPr>
          <p:cNvPr id="6" name="Slide Number Placeholder 5"/>
          <p:cNvSpPr>
            <a:spLocks noGrp="1"/>
          </p:cNvSpPr>
          <p:nvPr>
            <p:ph type="sldNum" sz="quarter" idx="12"/>
          </p:nvPr>
        </p:nvSpPr>
        <p:spPr/>
        <p:txBody>
          <a:bodyPr/>
          <a:lstStyle/>
          <a:p>
            <a:fld id="{B5295446-B376-4563-BED3-3976E5D76D1C}" type="slidenum">
              <a:rPr lang="en-GB" smtClean="0"/>
              <a:t>32</a:t>
            </a:fld>
            <a:endParaRPr lang="en-GB"/>
          </a:p>
        </p:txBody>
      </p:sp>
    </p:spTree>
    <p:extLst>
      <p:ext uri="{BB962C8B-B14F-4D97-AF65-F5344CB8AC3E}">
        <p14:creationId xmlns:p14="http://schemas.microsoft.com/office/powerpoint/2010/main" val="363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180" y="376082"/>
            <a:ext cx="6939815" cy="1066800"/>
          </a:xfrm>
        </p:spPr>
        <p:txBody>
          <a:bodyPr/>
          <a:lstStyle/>
          <a:p>
            <a:pPr algn="ctr"/>
            <a:r>
              <a:rPr lang="en-GB" dirty="0">
                <a:latin typeface="Didot" charset="0"/>
                <a:ea typeface="Didot" charset="0"/>
                <a:cs typeface="Didot" charset="0"/>
              </a:rPr>
              <a:t>Purpose of testing </a:t>
            </a:r>
            <a:endParaRPr lang="en-GB" dirty="0">
              <a:solidFill>
                <a:schemeClr val="tx1"/>
              </a:solidFill>
              <a:latin typeface="Didot" charset="0"/>
              <a:ea typeface="Didot" charset="0"/>
              <a:cs typeface="Didot" charset="0"/>
            </a:endParaRPr>
          </a:p>
        </p:txBody>
      </p:sp>
      <p:sp>
        <p:nvSpPr>
          <p:cNvPr id="3" name="Content Placeholder 2"/>
          <p:cNvSpPr>
            <a:spLocks noGrp="1"/>
          </p:cNvSpPr>
          <p:nvPr>
            <p:ph idx="1"/>
          </p:nvPr>
        </p:nvSpPr>
        <p:spPr>
          <a:xfrm>
            <a:off x="1097280" y="2074334"/>
            <a:ext cx="10058400" cy="4023360"/>
          </a:xfrm>
        </p:spPr>
        <p:txBody>
          <a:bodyPr>
            <a:normAutofit fontScale="70000" lnSpcReduction="20000"/>
          </a:bodyPr>
          <a:lstStyle/>
          <a:p>
            <a:pPr>
              <a:lnSpc>
                <a:spcPct val="200000"/>
              </a:lnSpc>
              <a:buFont typeface="Arial" charset="0"/>
              <a:buChar char="•"/>
            </a:pPr>
            <a:r>
              <a:rPr lang="en-GB" dirty="0"/>
              <a:t> Point out the defects and errors </a:t>
            </a:r>
          </a:p>
          <a:p>
            <a:pPr>
              <a:lnSpc>
                <a:spcPct val="200000"/>
              </a:lnSpc>
              <a:buFont typeface="Arial" charset="0"/>
              <a:buChar char="•"/>
            </a:pPr>
            <a:r>
              <a:rPr lang="en-GB" dirty="0"/>
              <a:t> Validate user needs</a:t>
            </a:r>
          </a:p>
          <a:p>
            <a:pPr>
              <a:lnSpc>
                <a:spcPct val="200000"/>
              </a:lnSpc>
              <a:buFont typeface="Arial" charset="0"/>
              <a:buChar char="•"/>
            </a:pPr>
            <a:r>
              <a:rPr lang="en-GB" dirty="0"/>
              <a:t> Verify if the application meets the stated requirement</a:t>
            </a:r>
          </a:p>
          <a:p>
            <a:pPr>
              <a:lnSpc>
                <a:spcPct val="200000"/>
              </a:lnSpc>
              <a:buFont typeface="Arial" charset="0"/>
              <a:buChar char="•"/>
            </a:pPr>
            <a:r>
              <a:rPr lang="en-GB" dirty="0"/>
              <a:t> Find out if the purpose of the features are understood by users on first impression   </a:t>
            </a:r>
          </a:p>
          <a:p>
            <a:pPr>
              <a:lnSpc>
                <a:spcPct val="200000"/>
              </a:lnSpc>
              <a:buFont typeface="Arial" charset="0"/>
              <a:buChar char="•"/>
            </a:pPr>
            <a:r>
              <a:rPr lang="en-GB" dirty="0"/>
              <a:t> Verify if new ideas are fit for consumer level application   </a:t>
            </a:r>
          </a:p>
          <a:p>
            <a:pPr>
              <a:lnSpc>
                <a:spcPct val="200000"/>
              </a:lnSpc>
              <a:buFont typeface="Arial" charset="0"/>
              <a:buChar char="•"/>
            </a:pPr>
            <a:r>
              <a:rPr lang="en-GB" dirty="0"/>
              <a:t> Improve the application further after user feedback  </a:t>
            </a:r>
          </a:p>
          <a:p>
            <a:pPr marL="0" indent="0">
              <a:buNone/>
            </a:pPr>
            <a:r>
              <a:rPr lang="en-GB" sz="2800" dirty="0"/>
              <a:t>  </a:t>
            </a:r>
          </a:p>
          <a:p>
            <a:pPr>
              <a:buFont typeface="Arial" panose="020B0604020202020204" pitchFamily="34" charset="0"/>
              <a:buChar char="•"/>
            </a:pPr>
            <a:endParaRPr lang="en-GB" sz="2800" dirty="0">
              <a:solidFill>
                <a:schemeClr val="tx1"/>
              </a:solidFill>
              <a:latin typeface="Arial" charset="0"/>
              <a:ea typeface="Arial" charset="0"/>
              <a:cs typeface="Arial" charset="0"/>
            </a:endParaRPr>
          </a:p>
        </p:txBody>
      </p:sp>
      <p:sp>
        <p:nvSpPr>
          <p:cNvPr id="6" name="Date Placeholder 5"/>
          <p:cNvSpPr>
            <a:spLocks noGrp="1"/>
          </p:cNvSpPr>
          <p:nvPr>
            <p:ph type="dt" sz="half" idx="10"/>
          </p:nvPr>
        </p:nvSpPr>
        <p:spPr/>
        <p:txBody>
          <a:bodyPr/>
          <a:lstStyle/>
          <a:p>
            <a:fld id="{394B0391-C4AE-B042-8018-A24631978BE2}" type="datetime1">
              <a:rPr lang="en-GB" smtClean="0"/>
              <a:t>30/03/2017</a:t>
            </a:fld>
            <a:endParaRPr lang="en-GB"/>
          </a:p>
        </p:txBody>
      </p:sp>
      <p:sp>
        <p:nvSpPr>
          <p:cNvPr id="7" name="Footer Placeholder 6"/>
          <p:cNvSpPr>
            <a:spLocks noGrp="1"/>
          </p:cNvSpPr>
          <p:nvPr>
            <p:ph type="ftr" sz="quarter" idx="11"/>
          </p:nvPr>
        </p:nvSpPr>
        <p:spPr/>
        <p:txBody>
          <a:bodyPr/>
          <a:lstStyle/>
          <a:p>
            <a:r>
              <a:rPr lang="en-GB"/>
              <a:t>WorkIt Team</a:t>
            </a:r>
          </a:p>
        </p:txBody>
      </p:sp>
      <p:sp>
        <p:nvSpPr>
          <p:cNvPr id="8" name="Slide Number Placeholder 7"/>
          <p:cNvSpPr>
            <a:spLocks noGrp="1"/>
          </p:cNvSpPr>
          <p:nvPr>
            <p:ph type="sldNum" sz="quarter" idx="12"/>
          </p:nvPr>
        </p:nvSpPr>
        <p:spPr/>
        <p:txBody>
          <a:bodyPr/>
          <a:lstStyle/>
          <a:p>
            <a:fld id="{B5295446-B376-4563-BED3-3976E5D76D1C}" type="slidenum">
              <a:rPr lang="en-GB" smtClean="0"/>
              <a:t>4</a:t>
            </a:fld>
            <a:endParaRPr lang="en-GB"/>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2173" y="106722"/>
            <a:ext cx="1227932" cy="1605521"/>
          </a:xfrm>
          <a:prstGeom prst="rect">
            <a:avLst/>
          </a:prstGeom>
        </p:spPr>
      </p:pic>
    </p:spTree>
    <p:extLst>
      <p:ext uri="{BB962C8B-B14F-4D97-AF65-F5344CB8AC3E}">
        <p14:creationId xmlns:p14="http://schemas.microsoft.com/office/powerpoint/2010/main" val="325651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Didot" charset="0"/>
                <a:ea typeface="Didot" charset="0"/>
                <a:cs typeface="Didot" charset="0"/>
              </a:rPr>
              <a:t>Target Audience </a:t>
            </a:r>
            <a:endParaRPr lang="en-US" dirty="0">
              <a:latin typeface="Didot" charset="0"/>
              <a:ea typeface="Didot" charset="0"/>
              <a:cs typeface="Didot" charset="0"/>
            </a:endParaRPr>
          </a:p>
        </p:txBody>
      </p:sp>
      <p:sp>
        <p:nvSpPr>
          <p:cNvPr id="3" name="Date Placeholder 2"/>
          <p:cNvSpPr>
            <a:spLocks noGrp="1"/>
          </p:cNvSpPr>
          <p:nvPr>
            <p:ph type="dt" sz="half" idx="10"/>
          </p:nvPr>
        </p:nvSpPr>
        <p:spPr/>
        <p:txBody>
          <a:bodyPr/>
          <a:lstStyle/>
          <a:p>
            <a:fld id="{170FFF88-BEEC-CE4A-B5F3-7B65C327565F}" type="datetime1">
              <a:rPr lang="en-GB" smtClean="0"/>
              <a:t>30/03/2017</a:t>
            </a:fld>
            <a:endParaRPr lang="en-GB"/>
          </a:p>
        </p:txBody>
      </p:sp>
      <p:sp>
        <p:nvSpPr>
          <p:cNvPr id="6" name="Footer Placeholder 5"/>
          <p:cNvSpPr>
            <a:spLocks noGrp="1"/>
          </p:cNvSpPr>
          <p:nvPr>
            <p:ph type="ftr" sz="quarter" idx="11"/>
          </p:nvPr>
        </p:nvSpPr>
        <p:spPr/>
        <p:txBody>
          <a:bodyPr/>
          <a:lstStyle/>
          <a:p>
            <a:r>
              <a:rPr lang="en-GB"/>
              <a:t>WorkIt Team</a:t>
            </a:r>
          </a:p>
        </p:txBody>
      </p:sp>
      <p:sp>
        <p:nvSpPr>
          <p:cNvPr id="7" name="Slide Number Placeholder 6"/>
          <p:cNvSpPr>
            <a:spLocks noGrp="1"/>
          </p:cNvSpPr>
          <p:nvPr>
            <p:ph type="sldNum" sz="quarter" idx="12"/>
          </p:nvPr>
        </p:nvSpPr>
        <p:spPr/>
        <p:txBody>
          <a:bodyPr/>
          <a:lstStyle/>
          <a:p>
            <a:fld id="{B5295446-B376-4563-BED3-3976E5D76D1C}" type="slidenum">
              <a:rPr lang="en-GB" smtClean="0"/>
              <a:t>5</a:t>
            </a:fld>
            <a:endParaRPr lang="en-GB"/>
          </a:p>
        </p:txBody>
      </p:sp>
      <p:sp>
        <p:nvSpPr>
          <p:cNvPr id="8" name="Content Placeholder 7"/>
          <p:cNvSpPr>
            <a:spLocks noGrp="1"/>
          </p:cNvSpPr>
          <p:nvPr>
            <p:ph idx="1"/>
          </p:nvPr>
        </p:nvSpPr>
        <p:spPr>
          <a:xfrm>
            <a:off x="1154083" y="2086892"/>
            <a:ext cx="10058400" cy="4023360"/>
          </a:xfrm>
        </p:spPr>
        <p:txBody>
          <a:bodyPr/>
          <a:lstStyle/>
          <a:p>
            <a:pPr>
              <a:buFont typeface="Arial" charset="0"/>
              <a:buChar char="•"/>
            </a:pPr>
            <a:r>
              <a:rPr lang="en-GB" dirty="0"/>
              <a:t> University students</a:t>
            </a:r>
          </a:p>
          <a:p>
            <a:endParaRPr lang="en-GB" dirty="0"/>
          </a:p>
          <a:p>
            <a:pPr>
              <a:buFont typeface="Arial" charset="0"/>
              <a:buChar char="•"/>
            </a:pPr>
            <a:r>
              <a:rPr lang="en-GB" dirty="0"/>
              <a:t> Target Age</a:t>
            </a:r>
          </a:p>
          <a:p>
            <a:endParaRPr lang="en-GB" dirty="0"/>
          </a:p>
          <a:p>
            <a:pPr>
              <a:buFont typeface="Arial" charset="0"/>
              <a:buChar char="•"/>
            </a:pPr>
            <a:r>
              <a:rPr lang="en-GB" dirty="0"/>
              <a:t> Randomly chosen </a:t>
            </a:r>
          </a:p>
          <a:p>
            <a:pPr>
              <a:buFont typeface="Arial" charset="0"/>
              <a:buChar char="•"/>
            </a:pPr>
            <a:endParaRPr lang="en-GB" dirty="0"/>
          </a:p>
          <a:p>
            <a:pPr>
              <a:buFont typeface="Arial" charset="0"/>
              <a:buChar char="•"/>
            </a:pPr>
            <a:r>
              <a:rPr lang="en-GB" dirty="0"/>
              <a:t>Exclusion of students from Computer Science or related courses</a:t>
            </a:r>
          </a:p>
          <a:p>
            <a:pPr>
              <a:buFont typeface="Arial" charset="0"/>
              <a:buChar char="•"/>
            </a:pPr>
            <a:endParaRPr lang="en-GB"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0424" y="328801"/>
            <a:ext cx="1408558" cy="1408558"/>
          </a:xfrm>
          <a:prstGeom prst="rect">
            <a:avLst/>
          </a:prstGeom>
        </p:spPr>
      </p:pic>
    </p:spTree>
    <p:extLst>
      <p:ext uri="{BB962C8B-B14F-4D97-AF65-F5344CB8AC3E}">
        <p14:creationId xmlns:p14="http://schemas.microsoft.com/office/powerpoint/2010/main" val="108455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97" y="286603"/>
            <a:ext cx="10058400" cy="1450757"/>
          </a:xfrm>
        </p:spPr>
        <p:txBody>
          <a:bodyPr/>
          <a:lstStyle/>
          <a:p>
            <a:pPr algn="ctr"/>
            <a:r>
              <a:rPr lang="en-GB" dirty="0">
                <a:latin typeface="Didot" charset="0"/>
                <a:ea typeface="Didot" charset="0"/>
                <a:cs typeface="Didot" charset="0"/>
              </a:rPr>
              <a:t>Formative &amp; summative </a:t>
            </a:r>
            <a:r>
              <a:rPr lang="en-GB" dirty="0" smtClean="0">
                <a:latin typeface="Didot" charset="0"/>
                <a:ea typeface="Didot" charset="0"/>
                <a:cs typeface="Didot" charset="0"/>
              </a:rPr>
              <a:t>Evaluation </a:t>
            </a:r>
            <a:endParaRPr lang="en-GB" dirty="0">
              <a:latin typeface="Didot" charset="0"/>
              <a:ea typeface="Didot" charset="0"/>
              <a:cs typeface="Didot" charset="0"/>
            </a:endParaRPr>
          </a:p>
        </p:txBody>
      </p:sp>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sharpenSoften amount="-22000"/>
                    </a14:imgEffect>
                  </a14:imgLayer>
                </a14:imgProps>
              </a:ext>
            </a:extLst>
          </a:blip>
          <a:srcRect l="17842" t="45191" r="57494" b="36368"/>
          <a:stretch/>
        </p:blipFill>
        <p:spPr>
          <a:xfrm>
            <a:off x="7022522" y="2198748"/>
            <a:ext cx="3963555" cy="1791393"/>
          </a:xfrm>
          <a:prstGeom prst="rect">
            <a:avLst/>
          </a:prstGeom>
        </p:spPr>
      </p:pic>
      <p:sp>
        <p:nvSpPr>
          <p:cNvPr id="3" name="TextBox 2"/>
          <p:cNvSpPr txBox="1"/>
          <p:nvPr/>
        </p:nvSpPr>
        <p:spPr>
          <a:xfrm>
            <a:off x="1400695" y="1928553"/>
            <a:ext cx="5006340" cy="4524315"/>
          </a:xfrm>
          <a:prstGeom prst="rect">
            <a:avLst/>
          </a:prstGeom>
          <a:noFill/>
        </p:spPr>
        <p:txBody>
          <a:bodyPr wrap="square" rtlCol="0">
            <a:spAutoFit/>
          </a:bodyPr>
          <a:lstStyle/>
          <a:p>
            <a:pPr marL="285750" indent="-285750">
              <a:lnSpc>
                <a:spcPct val="150000"/>
              </a:lnSpc>
              <a:buFont typeface="Arial" charset="0"/>
              <a:buChar char="•"/>
            </a:pPr>
            <a:r>
              <a:rPr lang="en-US" sz="2000" dirty="0"/>
              <a:t>We labeled each question to detect the answers being either summative or formative.</a:t>
            </a:r>
          </a:p>
          <a:p>
            <a:pPr marL="285750" indent="-285750">
              <a:lnSpc>
                <a:spcPct val="150000"/>
              </a:lnSpc>
              <a:buFont typeface="Arial" charset="0"/>
              <a:buChar char="•"/>
            </a:pPr>
            <a:endParaRPr lang="en-US" sz="2000" dirty="0"/>
          </a:p>
          <a:p>
            <a:pPr marL="285750" indent="-285750">
              <a:lnSpc>
                <a:spcPct val="150000"/>
              </a:lnSpc>
              <a:buFont typeface="Arial" charset="0"/>
              <a:buChar char="•"/>
            </a:pPr>
            <a:r>
              <a:rPr lang="en-US" sz="2000" dirty="0"/>
              <a:t>Summative questions helped us check if requirements were met.</a:t>
            </a:r>
          </a:p>
          <a:p>
            <a:pPr marL="285750" indent="-285750">
              <a:lnSpc>
                <a:spcPct val="150000"/>
              </a:lnSpc>
              <a:buFont typeface="Arial" charset="0"/>
              <a:buChar char="•"/>
            </a:pPr>
            <a:endParaRPr lang="en-US" sz="2000" dirty="0"/>
          </a:p>
          <a:p>
            <a:pPr marL="285750" indent="-285750">
              <a:lnSpc>
                <a:spcPct val="150000"/>
              </a:lnSpc>
              <a:buFont typeface="Arial" charset="0"/>
              <a:buChar char="•"/>
            </a:pPr>
            <a:r>
              <a:rPr lang="en-US" sz="2000" dirty="0"/>
              <a:t>Formative questions helped point out the areas that needs improvement. </a:t>
            </a:r>
          </a:p>
          <a:p>
            <a:pPr marL="285750" indent="-285750">
              <a:buFont typeface="Arial" charset="0"/>
              <a:buChar char="•"/>
            </a:pPr>
            <a:endParaRPr lang="en-US" dirty="0"/>
          </a:p>
        </p:txBody>
      </p:sp>
      <p:grpSp>
        <p:nvGrpSpPr>
          <p:cNvPr id="4" name="Group 3"/>
          <p:cNvGrpSpPr/>
          <p:nvPr/>
        </p:nvGrpSpPr>
        <p:grpSpPr>
          <a:xfrm>
            <a:off x="7022522" y="3990141"/>
            <a:ext cx="4173657" cy="2078179"/>
            <a:chOff x="6946899" y="3366655"/>
            <a:chExt cx="4173657" cy="2078179"/>
          </a:xfrm>
        </p:grpSpPr>
        <p:pic>
          <p:nvPicPr>
            <p:cNvPr id="5" name="Picture 4"/>
            <p:cNvPicPr>
              <a:picLocks noChangeAspect="1"/>
            </p:cNvPicPr>
            <p:nvPr/>
          </p:nvPicPr>
          <p:blipFill rotWithShape="1">
            <a:blip r:embed="rId5">
              <a:extLst>
                <a:ext uri="{BEBA8EAE-BF5A-486C-A8C5-ECC9F3942E4B}">
                  <a14:imgProps xmlns:a14="http://schemas.microsoft.com/office/drawing/2010/main">
                    <a14:imgLayer r:embed="rId4">
                      <a14:imgEffect>
                        <a14:sharpenSoften amount="-17000"/>
                      </a14:imgEffect>
                    </a14:imgLayer>
                  </a14:imgProps>
                </a:ext>
              </a:extLst>
            </a:blip>
            <a:srcRect l="18309" t="63578" r="57382" b="16113"/>
            <a:stretch/>
          </p:blipFill>
          <p:spPr>
            <a:xfrm>
              <a:off x="6946899" y="3366655"/>
              <a:ext cx="4114801" cy="2078179"/>
            </a:xfrm>
            <a:prstGeom prst="rect">
              <a:avLst/>
            </a:prstGeom>
            <a:effectLst>
              <a:outerShdw dist="50800" dir="5400000" algn="ctr" rotWithShape="0">
                <a:srgbClr val="000000">
                  <a:alpha val="43137"/>
                </a:srgbClr>
              </a:outerShdw>
            </a:effectLst>
          </p:spPr>
        </p:pic>
        <p:pic>
          <p:nvPicPr>
            <p:cNvPr id="6" name="Picture 5"/>
            <p:cNvPicPr>
              <a:picLocks noChangeAspect="1"/>
            </p:cNvPicPr>
            <p:nvPr/>
          </p:nvPicPr>
          <p:blipFill rotWithShape="1">
            <a:blip r:embed="rId6"/>
            <a:srcRect l="18309" t="72360" r="57034" b="23628"/>
            <a:stretch/>
          </p:blipFill>
          <p:spPr>
            <a:xfrm>
              <a:off x="6946899" y="4364180"/>
              <a:ext cx="4173657" cy="410556"/>
            </a:xfrm>
            <a:prstGeom prst="rect">
              <a:avLst/>
            </a:prstGeom>
          </p:spPr>
        </p:pic>
      </p:grpSp>
      <p:pic>
        <p:nvPicPr>
          <p:cNvPr id="8" name="Picture 7"/>
          <p:cNvPicPr>
            <a:picLocks noChangeAspect="1"/>
          </p:cNvPicPr>
          <p:nvPr/>
        </p:nvPicPr>
        <p:blipFill rotWithShape="1">
          <a:blip r:embed="rId6"/>
          <a:srcRect l="17371" t="50327" r="57024" b="46274"/>
          <a:stretch/>
        </p:blipFill>
        <p:spPr>
          <a:xfrm>
            <a:off x="6946899" y="2702805"/>
            <a:ext cx="4114800" cy="3302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13572" y="623099"/>
            <a:ext cx="2145010" cy="1061886"/>
          </a:xfrm>
          <a:prstGeom prst="rect">
            <a:avLst/>
          </a:prstGeom>
        </p:spPr>
      </p:pic>
    </p:spTree>
    <p:extLst>
      <p:ext uri="{BB962C8B-B14F-4D97-AF65-F5344CB8AC3E}">
        <p14:creationId xmlns:p14="http://schemas.microsoft.com/office/powerpoint/2010/main" val="52111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14350"/>
            <a:ext cx="10058400" cy="975360"/>
          </a:xfrm>
        </p:spPr>
        <p:txBody>
          <a:bodyPr/>
          <a:lstStyle/>
          <a:p>
            <a:pPr algn="ctr"/>
            <a:r>
              <a:rPr lang="en-GB" dirty="0">
                <a:latin typeface="Didot" charset="0"/>
                <a:ea typeface="Didot" charset="0"/>
                <a:cs typeface="Didot" charset="0"/>
              </a:rPr>
              <a:t>Self-Evaluation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5289" y="273461"/>
            <a:ext cx="1523822" cy="1415365"/>
          </a:xfrm>
          <a:prstGeom prst="rect">
            <a:avLst/>
          </a:prstGeom>
        </p:spPr>
      </p:pic>
      <p:sp>
        <p:nvSpPr>
          <p:cNvPr id="7" name="Date Placeholder 6"/>
          <p:cNvSpPr>
            <a:spLocks noGrp="1"/>
          </p:cNvSpPr>
          <p:nvPr>
            <p:ph type="dt" sz="half" idx="10"/>
          </p:nvPr>
        </p:nvSpPr>
        <p:spPr/>
        <p:txBody>
          <a:bodyPr/>
          <a:lstStyle/>
          <a:p>
            <a:fld id="{69AE8A59-752A-1F4D-A965-0967D07446F9}" type="datetime1">
              <a:rPr lang="en-GB" smtClean="0"/>
              <a:t>30/03/2017</a:t>
            </a:fld>
            <a:endParaRPr lang="en-GB"/>
          </a:p>
        </p:txBody>
      </p:sp>
      <p:sp>
        <p:nvSpPr>
          <p:cNvPr id="8" name="Footer Placeholder 7"/>
          <p:cNvSpPr>
            <a:spLocks noGrp="1"/>
          </p:cNvSpPr>
          <p:nvPr>
            <p:ph type="ftr" sz="quarter" idx="11"/>
          </p:nvPr>
        </p:nvSpPr>
        <p:spPr/>
        <p:txBody>
          <a:bodyPr/>
          <a:lstStyle/>
          <a:p>
            <a:r>
              <a:rPr lang="en-GB"/>
              <a:t>WorkIt Team</a:t>
            </a:r>
          </a:p>
        </p:txBody>
      </p:sp>
      <p:sp>
        <p:nvSpPr>
          <p:cNvPr id="9" name="Slide Number Placeholder 8"/>
          <p:cNvSpPr>
            <a:spLocks noGrp="1"/>
          </p:cNvSpPr>
          <p:nvPr>
            <p:ph type="sldNum" sz="quarter" idx="12"/>
          </p:nvPr>
        </p:nvSpPr>
        <p:spPr/>
        <p:txBody>
          <a:bodyPr/>
          <a:lstStyle/>
          <a:p>
            <a:fld id="{B5295446-B376-4563-BED3-3976E5D76D1C}" type="slidenum">
              <a:rPr lang="en-GB" smtClean="0"/>
              <a:t>7</a:t>
            </a:fld>
            <a:endParaRPr lang="en-GB"/>
          </a:p>
        </p:txBody>
      </p:sp>
      <p:sp>
        <p:nvSpPr>
          <p:cNvPr id="10" name="Content Placeholder 2"/>
          <p:cNvSpPr>
            <a:spLocks noGrp="1"/>
          </p:cNvSpPr>
          <p:nvPr>
            <p:ph idx="1"/>
          </p:nvPr>
        </p:nvSpPr>
        <p:spPr>
          <a:xfrm>
            <a:off x="1295400" y="1831305"/>
            <a:ext cx="10515600" cy="4894263"/>
          </a:xfrm>
        </p:spPr>
        <p:txBody>
          <a:bodyPr>
            <a:normAutofit/>
          </a:bodyPr>
          <a:lstStyle/>
          <a:p>
            <a:pPr>
              <a:buFont typeface="Arial" charset="0"/>
              <a:buChar char="•"/>
            </a:pPr>
            <a:r>
              <a:rPr lang="en-GB" dirty="0"/>
              <a:t> Developers perspective  </a:t>
            </a:r>
          </a:p>
          <a:p>
            <a:endParaRPr lang="en-GB" dirty="0"/>
          </a:p>
          <a:p>
            <a:pPr>
              <a:buFont typeface="Arial" charset="0"/>
              <a:buChar char="•"/>
            </a:pPr>
            <a:r>
              <a:rPr lang="en-GB" dirty="0"/>
              <a:t> Identify possible improvement</a:t>
            </a:r>
          </a:p>
          <a:p>
            <a:endParaRPr lang="en-GB" dirty="0"/>
          </a:p>
          <a:p>
            <a:pPr>
              <a:buFont typeface="Arial" charset="0"/>
              <a:buChar char="•"/>
            </a:pPr>
            <a:r>
              <a:rPr lang="en-GB" dirty="0"/>
              <a:t> Use our findings to cross check the outcome of the user’s testing</a:t>
            </a:r>
          </a:p>
          <a:p>
            <a:endParaRPr lang="en-GB" dirty="0"/>
          </a:p>
          <a:p>
            <a:pPr>
              <a:buFont typeface="Arial" charset="0"/>
              <a:buChar char="•"/>
            </a:pPr>
            <a:r>
              <a:rPr lang="en-GB" dirty="0"/>
              <a:t> Helps rise expectation</a:t>
            </a:r>
          </a:p>
          <a:p>
            <a:endParaRPr lang="en-GB" dirty="0"/>
          </a:p>
          <a:p>
            <a:pPr>
              <a:buFont typeface="Arial" charset="0"/>
              <a:buChar char="•"/>
            </a:pPr>
            <a:r>
              <a:rPr lang="en-GB" dirty="0"/>
              <a:t> Allowed us see our work on a wider context  </a:t>
            </a:r>
          </a:p>
          <a:p>
            <a:endParaRPr lang="en-GB" dirty="0"/>
          </a:p>
          <a:p>
            <a:endParaRPr lang="en-GB" dirty="0"/>
          </a:p>
          <a:p>
            <a:endParaRPr lang="en-GB" dirty="0"/>
          </a:p>
          <a:p>
            <a:pPr marL="0" indent="0">
              <a:buNone/>
            </a:pPr>
            <a:endParaRPr lang="en-GB" dirty="0"/>
          </a:p>
          <a:p>
            <a:endParaRPr lang="en-GB" dirty="0"/>
          </a:p>
          <a:p>
            <a:endParaRPr lang="en-GB" dirty="0"/>
          </a:p>
        </p:txBody>
      </p:sp>
    </p:spTree>
    <p:extLst>
      <p:ext uri="{BB962C8B-B14F-4D97-AF65-F5344CB8AC3E}">
        <p14:creationId xmlns:p14="http://schemas.microsoft.com/office/powerpoint/2010/main" val="13652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523" y="275188"/>
            <a:ext cx="10515600" cy="1325563"/>
          </a:xfrm>
        </p:spPr>
        <p:txBody>
          <a:bodyPr/>
          <a:lstStyle/>
          <a:p>
            <a:pPr algn="ctr"/>
            <a:r>
              <a:rPr lang="en-GB" dirty="0">
                <a:latin typeface="Didot" charset="0"/>
                <a:ea typeface="Didot" charset="0"/>
                <a:cs typeface="Didot" charset="0"/>
              </a:rPr>
              <a:t>Self-Evaluation Document</a:t>
            </a:r>
          </a:p>
        </p:txBody>
      </p:sp>
      <p:sp>
        <p:nvSpPr>
          <p:cNvPr id="3" name="Date Placeholder 2"/>
          <p:cNvSpPr>
            <a:spLocks noGrp="1"/>
          </p:cNvSpPr>
          <p:nvPr>
            <p:ph type="dt" sz="half" idx="10"/>
          </p:nvPr>
        </p:nvSpPr>
        <p:spPr/>
        <p:txBody>
          <a:bodyPr/>
          <a:lstStyle/>
          <a:p>
            <a:fld id="{2208F869-C131-6943-BB3A-3384C26F5BEE}" type="datetime1">
              <a:rPr lang="en-GB" smtClean="0"/>
              <a:t>30/03/2017</a:t>
            </a:fld>
            <a:endParaRPr lang="en-GB"/>
          </a:p>
        </p:txBody>
      </p:sp>
      <p:sp>
        <p:nvSpPr>
          <p:cNvPr id="9" name="Footer Placeholder 8"/>
          <p:cNvSpPr>
            <a:spLocks noGrp="1"/>
          </p:cNvSpPr>
          <p:nvPr>
            <p:ph type="ftr" sz="quarter" idx="11"/>
          </p:nvPr>
        </p:nvSpPr>
        <p:spPr/>
        <p:txBody>
          <a:bodyPr/>
          <a:lstStyle/>
          <a:p>
            <a:r>
              <a:rPr lang="en-GB"/>
              <a:t>WorkIt Team</a:t>
            </a:r>
          </a:p>
        </p:txBody>
      </p:sp>
      <p:sp>
        <p:nvSpPr>
          <p:cNvPr id="10" name="Slide Number Placeholder 9"/>
          <p:cNvSpPr>
            <a:spLocks noGrp="1"/>
          </p:cNvSpPr>
          <p:nvPr>
            <p:ph type="sldNum" sz="quarter" idx="12"/>
          </p:nvPr>
        </p:nvSpPr>
        <p:spPr/>
        <p:txBody>
          <a:bodyPr/>
          <a:lstStyle/>
          <a:p>
            <a:fld id="{B5295446-B376-4563-BED3-3976E5D76D1C}" type="slidenum">
              <a:rPr lang="en-GB" smtClean="0"/>
              <a:t>8</a:t>
            </a:fld>
            <a:endParaRPr lang="en-GB"/>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6115" y="507702"/>
            <a:ext cx="1391469" cy="1093049"/>
          </a:xfrm>
          <a:prstGeom prst="rect">
            <a:avLst/>
          </a:prstGeom>
        </p:spPr>
      </p:pic>
      <p:pic>
        <p:nvPicPr>
          <p:cNvPr id="28" name="Picture 27"/>
          <p:cNvPicPr>
            <a:picLocks noChangeAspect="1"/>
          </p:cNvPicPr>
          <p:nvPr/>
        </p:nvPicPr>
        <p:blipFill rotWithShape="1">
          <a:blip r:embed="rId4"/>
          <a:srcRect l="19986" t="22136" r="21156" b="8332"/>
          <a:stretch/>
        </p:blipFill>
        <p:spPr>
          <a:xfrm>
            <a:off x="2312811" y="1911927"/>
            <a:ext cx="6924304" cy="4410986"/>
          </a:xfrm>
          <a:prstGeom prst="rect">
            <a:avLst/>
          </a:prstGeom>
        </p:spPr>
      </p:pic>
    </p:spTree>
    <p:extLst>
      <p:ext uri="{BB962C8B-B14F-4D97-AF65-F5344CB8AC3E}">
        <p14:creationId xmlns:p14="http://schemas.microsoft.com/office/powerpoint/2010/main" val="81592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697523" y="190516"/>
            <a:ext cx="10361541" cy="11625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4400" dirty="0">
              <a:latin typeface="Didot" charset="0"/>
              <a:ea typeface="Didot" charset="0"/>
              <a:cs typeface="Didot" charset="0"/>
            </a:endParaRPr>
          </a:p>
        </p:txBody>
      </p:sp>
      <p:sp>
        <p:nvSpPr>
          <p:cNvPr id="25" name="Date Placeholder 24"/>
          <p:cNvSpPr>
            <a:spLocks noGrp="1"/>
          </p:cNvSpPr>
          <p:nvPr>
            <p:ph type="dt" sz="half" idx="10"/>
          </p:nvPr>
        </p:nvSpPr>
        <p:spPr/>
        <p:txBody>
          <a:bodyPr/>
          <a:lstStyle/>
          <a:p>
            <a:fld id="{B242AB95-580E-924E-BDD8-31F1F169A414}" type="datetime1">
              <a:rPr lang="en-GB" smtClean="0"/>
              <a:t>30/03/2017</a:t>
            </a:fld>
            <a:endParaRPr lang="en-GB"/>
          </a:p>
        </p:txBody>
      </p:sp>
      <p:sp>
        <p:nvSpPr>
          <p:cNvPr id="31" name="Footer Placeholder 30"/>
          <p:cNvSpPr>
            <a:spLocks noGrp="1"/>
          </p:cNvSpPr>
          <p:nvPr>
            <p:ph type="ftr" sz="quarter" idx="11"/>
          </p:nvPr>
        </p:nvSpPr>
        <p:spPr/>
        <p:txBody>
          <a:bodyPr/>
          <a:lstStyle/>
          <a:p>
            <a:r>
              <a:rPr lang="en-GB"/>
              <a:t>WorkIt Team</a:t>
            </a:r>
          </a:p>
        </p:txBody>
      </p:sp>
      <p:sp>
        <p:nvSpPr>
          <p:cNvPr id="32" name="Slide Number Placeholder 31"/>
          <p:cNvSpPr>
            <a:spLocks noGrp="1"/>
          </p:cNvSpPr>
          <p:nvPr>
            <p:ph type="sldNum" sz="quarter" idx="12"/>
          </p:nvPr>
        </p:nvSpPr>
        <p:spPr/>
        <p:txBody>
          <a:bodyPr/>
          <a:lstStyle/>
          <a:p>
            <a:fld id="{B5295446-B376-4563-BED3-3976E5D76D1C}" type="slidenum">
              <a:rPr lang="en-GB" smtClean="0"/>
              <a:t>9</a:t>
            </a:fld>
            <a:endParaRPr lang="en-GB"/>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5199" y="638519"/>
            <a:ext cx="994833" cy="883193"/>
          </a:xfrm>
          <a:prstGeom prst="rect">
            <a:avLst/>
          </a:prstGeom>
        </p:spPr>
      </p:pic>
      <p:sp>
        <p:nvSpPr>
          <p:cNvPr id="35" name="Rectangle 34"/>
          <p:cNvSpPr/>
          <p:nvPr/>
        </p:nvSpPr>
        <p:spPr>
          <a:xfrm>
            <a:off x="1387150" y="2021911"/>
            <a:ext cx="9343054" cy="2862322"/>
          </a:xfrm>
          <a:prstGeom prst="rect">
            <a:avLst/>
          </a:prstGeom>
        </p:spPr>
        <p:txBody>
          <a:bodyPr wrap="square">
            <a:spAutoFit/>
          </a:bodyPr>
          <a:lstStyle/>
          <a:p>
            <a:pPr marL="285750" indent="-285750">
              <a:buFont typeface="Arial" charset="0"/>
              <a:buChar char="•"/>
            </a:pPr>
            <a:r>
              <a:rPr lang="en-GB" sz="2000" dirty="0"/>
              <a:t>Different data interpretation </a:t>
            </a:r>
          </a:p>
          <a:p>
            <a:endParaRPr lang="en-GB" sz="2000" dirty="0"/>
          </a:p>
          <a:p>
            <a:pPr marL="285750" indent="-285750">
              <a:buFont typeface="Arial" charset="0"/>
              <a:buChar char="•"/>
            </a:pPr>
            <a:r>
              <a:rPr lang="en-GB" sz="2000" dirty="0"/>
              <a:t>Reduce the limitation of single method testing</a:t>
            </a:r>
          </a:p>
          <a:p>
            <a:endParaRPr lang="en-GB" sz="2000" dirty="0"/>
          </a:p>
          <a:p>
            <a:pPr marL="285750" indent="-285750">
              <a:buFont typeface="Arial" charset="0"/>
              <a:buChar char="•"/>
            </a:pPr>
            <a:r>
              <a:rPr lang="en-GB" sz="2000" dirty="0"/>
              <a:t> brings diversity to the testing procedure </a:t>
            </a:r>
          </a:p>
          <a:p>
            <a:endParaRPr lang="en-GB" sz="2000" dirty="0"/>
          </a:p>
          <a:p>
            <a:pPr marL="285750" indent="-285750">
              <a:buFont typeface="Arial" charset="0"/>
              <a:buChar char="•"/>
            </a:pPr>
            <a:r>
              <a:rPr lang="en-GB" sz="2000" dirty="0"/>
              <a:t>  Methods we used are </a:t>
            </a:r>
          </a:p>
          <a:p>
            <a:pPr>
              <a:buFont typeface="Wingdings" panose="05000000000000000000" pitchFamily="2" charset="2"/>
              <a:buChar char="ü"/>
            </a:pPr>
            <a:r>
              <a:rPr lang="en-GB" sz="2000" dirty="0"/>
              <a:t> Think aloud protocol    </a:t>
            </a:r>
          </a:p>
          <a:p>
            <a:pPr>
              <a:buFont typeface="Wingdings" panose="05000000000000000000" pitchFamily="2" charset="2"/>
              <a:buChar char="ü"/>
            </a:pPr>
            <a:r>
              <a:rPr lang="en-GB" sz="2000" dirty="0"/>
              <a:t>Timed usability test plan    </a:t>
            </a:r>
          </a:p>
        </p:txBody>
      </p:sp>
      <p:sp>
        <p:nvSpPr>
          <p:cNvPr id="37" name="Rectangle 36"/>
          <p:cNvSpPr/>
          <p:nvPr/>
        </p:nvSpPr>
        <p:spPr>
          <a:xfrm>
            <a:off x="1880867" y="690715"/>
            <a:ext cx="7410105" cy="830997"/>
          </a:xfrm>
          <a:prstGeom prst="rect">
            <a:avLst/>
          </a:prstGeom>
        </p:spPr>
        <p:txBody>
          <a:bodyPr wrap="none">
            <a:spAutoFit/>
          </a:bodyPr>
          <a:lstStyle/>
          <a:p>
            <a:r>
              <a:rPr lang="en-GB" sz="4800" dirty="0">
                <a:latin typeface="Didot" charset="0"/>
                <a:ea typeface="Didot" charset="0"/>
                <a:cs typeface="Didot" charset="0"/>
              </a:rPr>
              <a:t>Different Testing Methods</a:t>
            </a:r>
            <a:endParaRPr lang="en-US" sz="4800" dirty="0">
              <a:latin typeface="Didot" charset="0"/>
              <a:ea typeface="Didot" charset="0"/>
              <a:cs typeface="Didot" charset="0"/>
            </a:endParaRPr>
          </a:p>
        </p:txBody>
      </p:sp>
    </p:spTree>
    <p:extLst>
      <p:ext uri="{BB962C8B-B14F-4D97-AF65-F5344CB8AC3E}">
        <p14:creationId xmlns:p14="http://schemas.microsoft.com/office/powerpoint/2010/main" val="181264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group presentation Phase 2" id="{E9604B02-1940-9741-9660-B336897B25D7}" vid="{10B5CF02-1038-684A-9F2A-90B1FB2EDC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13599</TotalTime>
  <Words>3489</Words>
  <Application>Microsoft Macintosh PowerPoint</Application>
  <PresentationFormat>Widescreen</PresentationFormat>
  <Paragraphs>494</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Calibri Light</vt:lpstr>
      <vt:lpstr>Didot</vt:lpstr>
      <vt:lpstr>Mangal</vt:lpstr>
      <vt:lpstr>Times New Roman</vt:lpstr>
      <vt:lpstr>Wingdings</vt:lpstr>
      <vt:lpstr>Arial</vt:lpstr>
      <vt:lpstr>Retrospect</vt:lpstr>
      <vt:lpstr>WorkIt: Lifestyle and Time Management for Students </vt:lpstr>
      <vt:lpstr>Recap </vt:lpstr>
      <vt:lpstr>User Testing</vt:lpstr>
      <vt:lpstr>Purpose of testing </vt:lpstr>
      <vt:lpstr>Target Audience </vt:lpstr>
      <vt:lpstr>Formative &amp; summative Evaluation </vt:lpstr>
      <vt:lpstr>Self-Evaluation </vt:lpstr>
      <vt:lpstr>Self-Evaluation Document</vt:lpstr>
      <vt:lpstr>PowerPoint Presentation</vt:lpstr>
      <vt:lpstr>Think Aloud Protocol</vt:lpstr>
      <vt:lpstr>Timed usability test </vt:lpstr>
      <vt:lpstr>PowerPoint Presentation</vt:lpstr>
      <vt:lpstr>Variables</vt:lpstr>
      <vt:lpstr>Variables</vt:lpstr>
      <vt:lpstr>Post-Testing interview </vt:lpstr>
      <vt:lpstr>Statistics</vt:lpstr>
      <vt:lpstr>PowerPoint Presentation</vt:lpstr>
      <vt:lpstr>PowerPoint Presentation</vt:lpstr>
      <vt:lpstr>PowerPoint Presentation</vt:lpstr>
      <vt:lpstr>PowerPoint Presentation</vt:lpstr>
      <vt:lpstr>PowerPoint Presentation</vt:lpstr>
      <vt:lpstr>Post-Testing Interviews Outcome </vt:lpstr>
      <vt:lpstr>Timed Test Analysis</vt:lpstr>
      <vt:lpstr>PowerPoint Presentation</vt:lpstr>
      <vt:lpstr>Design Improvements </vt:lpstr>
      <vt:lpstr>Design Improvements </vt:lpstr>
      <vt:lpstr>Design Improvements </vt:lpstr>
      <vt:lpstr>Design Improvements </vt:lpstr>
      <vt:lpstr>Design Improvements </vt:lpstr>
      <vt:lpstr>Design Improvements </vt:lpstr>
      <vt:lpstr>Future work</vt:lpstr>
      <vt:lpstr>The End. Thank you for listening.  </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Zdroana</dc:creator>
  <cp:lastModifiedBy>Wisam Albarkat</cp:lastModifiedBy>
  <cp:revision>321</cp:revision>
  <dcterms:created xsi:type="dcterms:W3CDTF">2017-01-17T10:39:54Z</dcterms:created>
  <dcterms:modified xsi:type="dcterms:W3CDTF">2017-03-30T11:24:08Z</dcterms:modified>
</cp:coreProperties>
</file>